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6_D35C4B37.xml" ContentType="application/vnd.ms-powerpoint.comments+xml"/>
  <Override PartName="/ppt/notesSlides/notesSlide3.xml" ContentType="application/vnd.openxmlformats-officedocument.presentationml.notesSlide+xml"/>
  <Override PartName="/ppt/comments/modernComment_121_EA6070EB.xml" ContentType="application/vnd.ms-powerpoint.comments+xml"/>
  <Override PartName="/ppt/notesSlides/notesSlide4.xml" ContentType="application/vnd.openxmlformats-officedocument.presentationml.notesSlide+xml"/>
  <Override PartName="/ppt/comments/modernComment_118_5E5748D3.xml" ContentType="application/vnd.ms-powerpoint.comments+xml"/>
  <Override PartName="/ppt/notesSlides/notesSlide5.xml" ContentType="application/vnd.openxmlformats-officedocument.presentationml.notesSlide+xml"/>
  <Override PartName="/ppt/comments/modernComment_11B_9D284011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0" r:id="rId6"/>
    <p:sldId id="261" r:id="rId7"/>
    <p:sldId id="275" r:id="rId8"/>
    <p:sldId id="278" r:id="rId9"/>
    <p:sldId id="262" r:id="rId10"/>
    <p:sldId id="289" r:id="rId11"/>
    <p:sldId id="280" r:id="rId12"/>
    <p:sldId id="283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SemiBold" panose="00000700000000000000" pitchFamily="2" charset="0"/>
      <p:bold r:id="rId24"/>
      <p:boldItalic r:id="rId2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813F29-4087-FE27-C228-BBA42AE72948}" name="ZANNETTINI Francois Louis" initials="FZ" userId="S::francoislouis.zannettini@april.com::63f9272b-ebaa-4c64-b172-9f82c4f8598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NNETTINI Francois Louis" initials="ZFL" lastIdx="19" clrIdx="0">
    <p:extLst>
      <p:ext uri="{19B8F6BF-5375-455C-9EA6-DF929625EA0E}">
        <p15:presenceInfo xmlns:p15="http://schemas.microsoft.com/office/powerpoint/2012/main" userId="S::francoislouis.zannettini@april.com::63f9272b-ebaa-4c64-b172-9f82c4f85985" providerId="AD"/>
      </p:ext>
    </p:extLst>
  </p:cmAuthor>
  <p:cmAuthor id="2" name="GERARDIN Laurent" initials="GL" lastIdx="29" clrIdx="1">
    <p:extLst>
      <p:ext uri="{19B8F6BF-5375-455C-9EA6-DF929625EA0E}">
        <p15:presenceInfo xmlns:p15="http://schemas.microsoft.com/office/powerpoint/2012/main" userId="S::laurent.gerardin@april.com::78cc861b-6c35-4e67-8c9e-45977f633679" providerId="AD"/>
      </p:ext>
    </p:extLst>
  </p:cmAuthor>
  <p:cmAuthor id="3" name="FAYE Jean-François" initials="FJ" lastIdx="2" clrIdx="2">
    <p:extLst>
      <p:ext uri="{19B8F6BF-5375-455C-9EA6-DF929625EA0E}">
        <p15:presenceInfo xmlns:p15="http://schemas.microsoft.com/office/powerpoint/2012/main" userId="S::jean-francois.faye@april.com::66fc8d89-5ccc-4872-9c1a-95d1f3fed6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AAA"/>
    <a:srgbClr val="FF3F3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5" autoAdjust="0"/>
    <p:restoredTop sz="94651" autoAdjust="0"/>
  </p:normalViewPr>
  <p:slideViewPr>
    <p:cSldViewPr snapToObjects="1" showGuides="1">
      <p:cViewPr varScale="1">
        <p:scale>
          <a:sx n="105" d="100"/>
          <a:sy n="105" d="100"/>
        </p:scale>
        <p:origin x="150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NETTINI Francois Louis" userId="63f9272b-ebaa-4c64-b172-9f82c4f85985" providerId="ADAL" clId="{4F10F73A-5026-4EB7-96BE-02E71EEDE62C}"/>
    <pc:docChg chg="custSel delSld modSld">
      <pc:chgData name="ZANNETTINI Francois Louis" userId="63f9272b-ebaa-4c64-b172-9f82c4f85985" providerId="ADAL" clId="{4F10F73A-5026-4EB7-96BE-02E71EEDE62C}" dt="2023-11-28T16:32:16.067" v="14"/>
      <pc:docMkLst>
        <pc:docMk/>
      </pc:docMkLst>
      <pc:sldChg chg="addSp delSp modSp mod">
        <pc:chgData name="ZANNETTINI Francois Louis" userId="63f9272b-ebaa-4c64-b172-9f82c4f85985" providerId="ADAL" clId="{4F10F73A-5026-4EB7-96BE-02E71EEDE62C}" dt="2023-11-28T13:20:36.388" v="1" actId="478"/>
        <pc:sldMkLst>
          <pc:docMk/>
          <pc:sldMk cId="1950615672" sldId="260"/>
        </pc:sldMkLst>
        <pc:spChg chg="add del mod">
          <ac:chgData name="ZANNETTINI Francois Louis" userId="63f9272b-ebaa-4c64-b172-9f82c4f85985" providerId="ADAL" clId="{4F10F73A-5026-4EB7-96BE-02E71EEDE62C}" dt="2023-11-28T13:20:36.388" v="1" actId="478"/>
          <ac:spMkLst>
            <pc:docMk/>
            <pc:sldMk cId="1950615672" sldId="260"/>
            <ac:spMk id="7" creationId="{2E612071-A35C-64BD-C052-BBA9F2ABBAB5}"/>
          </ac:spMkLst>
        </pc:spChg>
        <pc:spChg chg="del">
          <ac:chgData name="ZANNETTINI Francois Louis" userId="63f9272b-ebaa-4c64-b172-9f82c4f85985" providerId="ADAL" clId="{4F10F73A-5026-4EB7-96BE-02E71EEDE62C}" dt="2023-11-28T13:20:34.160" v="0" actId="478"/>
          <ac:spMkLst>
            <pc:docMk/>
            <pc:sldMk cId="1950615672" sldId="260"/>
            <ac:spMk id="8" creationId="{00000000-0000-0000-0000-000000000000}"/>
          </ac:spMkLst>
        </pc:spChg>
        <pc:spChg chg="del">
          <ac:chgData name="ZANNETTINI Francois Louis" userId="63f9272b-ebaa-4c64-b172-9f82c4f85985" providerId="ADAL" clId="{4F10F73A-5026-4EB7-96BE-02E71EEDE62C}" dt="2023-11-28T13:20:34.160" v="0" actId="478"/>
          <ac:spMkLst>
            <pc:docMk/>
            <pc:sldMk cId="1950615672" sldId="260"/>
            <ac:spMk id="9" creationId="{00000000-0000-0000-0000-000000000000}"/>
          </ac:spMkLst>
        </pc:spChg>
      </pc:sldChg>
      <pc:sldChg chg="del">
        <pc:chgData name="ZANNETTINI Francois Louis" userId="63f9272b-ebaa-4c64-b172-9f82c4f85985" providerId="ADAL" clId="{4F10F73A-5026-4EB7-96BE-02E71EEDE62C}" dt="2023-11-28T13:20:48.718" v="2" actId="47"/>
        <pc:sldMkLst>
          <pc:docMk/>
          <pc:sldMk cId="3922666931" sldId="264"/>
        </pc:sldMkLst>
      </pc:sldChg>
      <pc:sldChg chg="del">
        <pc:chgData name="ZANNETTINI Francois Louis" userId="63f9272b-ebaa-4c64-b172-9f82c4f85985" providerId="ADAL" clId="{4F10F73A-5026-4EB7-96BE-02E71EEDE62C}" dt="2023-11-28T13:21:02.051" v="4" actId="47"/>
        <pc:sldMkLst>
          <pc:docMk/>
          <pc:sldMk cId="596407252" sldId="271"/>
        </pc:sldMkLst>
      </pc:sldChg>
      <pc:sldChg chg="addCm">
        <pc:chgData name="ZANNETTINI Francois Louis" userId="63f9272b-ebaa-4c64-b172-9f82c4f85985" providerId="ADAL" clId="{4F10F73A-5026-4EB7-96BE-02E71EEDE62C}" dt="2023-11-28T16:16:15.518" v="5"/>
        <pc:sldMkLst>
          <pc:docMk/>
          <pc:sldMk cId="3546041143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16:15.518" v="5"/>
              <pc2:cmMkLst xmlns:pc2="http://schemas.microsoft.com/office/powerpoint/2019/9/main/command">
                <pc:docMk/>
                <pc:sldMk cId="3546041143" sldId="278"/>
                <pc2:cmMk id="{383DC1F0-E9E2-4E31-9D61-AA90DDCE6F62}"/>
              </pc2:cmMkLst>
            </pc226:cmChg>
          </p:ext>
        </pc:extLst>
      </pc:sldChg>
      <pc:sldChg chg="addCm">
        <pc:chgData name="ZANNETTINI Francois Louis" userId="63f9272b-ebaa-4c64-b172-9f82c4f85985" providerId="ADAL" clId="{4F10F73A-5026-4EB7-96BE-02E71EEDE62C}" dt="2023-11-28T16:23:29.528" v="11"/>
        <pc:sldMkLst>
          <pc:docMk/>
          <pc:sldMk cId="1582778579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23:12.239" v="10"/>
              <pc2:cmMkLst xmlns:pc2="http://schemas.microsoft.com/office/powerpoint/2019/9/main/command">
                <pc:docMk/>
                <pc:sldMk cId="1582778579" sldId="280"/>
                <pc2:cmMk id="{8C40D618-BEA7-4DC9-98C5-2F384C7482B3}"/>
              </pc2:cmMkLst>
            </pc226:cmChg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23:29.528" v="11"/>
              <pc2:cmMkLst xmlns:pc2="http://schemas.microsoft.com/office/powerpoint/2019/9/main/command">
                <pc:docMk/>
                <pc:sldMk cId="1582778579" sldId="280"/>
                <pc2:cmMk id="{EB23FA40-3DC0-458C-AA10-0BE4A8CB10A4}"/>
              </pc2:cmMkLst>
            </pc226:cmChg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22:41.771" v="8"/>
              <pc2:cmMkLst xmlns:pc2="http://schemas.microsoft.com/office/powerpoint/2019/9/main/command">
                <pc:docMk/>
                <pc:sldMk cId="1582778579" sldId="280"/>
                <pc2:cmMk id="{FE22C041-9A4C-414B-AD00-435E03487926}"/>
              </pc2:cmMkLst>
            </pc226:cmChg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17:02.103" v="7"/>
              <pc2:cmMkLst xmlns:pc2="http://schemas.microsoft.com/office/powerpoint/2019/9/main/command">
                <pc:docMk/>
                <pc:sldMk cId="1582778579" sldId="280"/>
                <pc2:cmMk id="{CA1CB963-906F-4A71-847B-ECC4D938D51A}"/>
              </pc2:cmMkLst>
            </pc226:cmChg>
          </p:ext>
        </pc:extLst>
      </pc:sldChg>
      <pc:sldChg chg="addCm modCm">
        <pc:chgData name="ZANNETTINI Francois Louis" userId="63f9272b-ebaa-4c64-b172-9f82c4f85985" providerId="ADAL" clId="{4F10F73A-5026-4EB7-96BE-02E71EEDE62C}" dt="2023-11-28T16:32:16.067" v="14"/>
        <pc:sldMkLst>
          <pc:docMk/>
          <pc:sldMk cId="2636660753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24:12.221" v="13"/>
              <pc2:cmMkLst xmlns:pc2="http://schemas.microsoft.com/office/powerpoint/2019/9/main/command">
                <pc:docMk/>
                <pc:sldMk cId="2636660753" sldId="283"/>
                <pc2:cmMk id="{F979AD54-ACB7-4219-9208-85638B4A561F}"/>
              </pc2:cmMkLst>
            </pc226:cmChg>
            <pc226:cmChg xmlns:pc226="http://schemas.microsoft.com/office/powerpoint/2022/06/main/command" chg="add mod">
              <pc226:chgData name="ZANNETTINI Francois Louis" userId="63f9272b-ebaa-4c64-b172-9f82c4f85985" providerId="ADAL" clId="{4F10F73A-5026-4EB7-96BE-02E71EEDE62C}" dt="2023-11-28T16:32:16.067" v="14"/>
              <pc2:cmMkLst xmlns:pc2="http://schemas.microsoft.com/office/powerpoint/2019/9/main/command">
                <pc:docMk/>
                <pc:sldMk cId="2636660753" sldId="283"/>
                <pc2:cmMk id="{CD19026E-CF2D-4BBB-874C-843631BC49AD}"/>
              </pc2:cmMkLst>
            </pc226:cmChg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22:50.748" v="9"/>
              <pc2:cmMkLst xmlns:pc2="http://schemas.microsoft.com/office/powerpoint/2019/9/main/command">
                <pc:docMk/>
                <pc:sldMk cId="2636660753" sldId="283"/>
                <pc2:cmMk id="{35F740E0-219C-49F4-B35F-AA8D2FF33350}"/>
              </pc2:cmMkLst>
            </pc226:cmChg>
          </p:ext>
        </pc:extLst>
      </pc:sldChg>
      <pc:sldChg chg="addCm">
        <pc:chgData name="ZANNETTINI Francois Louis" userId="63f9272b-ebaa-4c64-b172-9f82c4f85985" providerId="ADAL" clId="{4F10F73A-5026-4EB7-96BE-02E71EEDE62C}" dt="2023-11-28T16:16:40.627" v="6"/>
        <pc:sldMkLst>
          <pc:docMk/>
          <pc:sldMk cId="3932188907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ANNETTINI Francois Louis" userId="63f9272b-ebaa-4c64-b172-9f82c4f85985" providerId="ADAL" clId="{4F10F73A-5026-4EB7-96BE-02E71EEDE62C}" dt="2023-11-28T16:16:40.627" v="6"/>
              <pc2:cmMkLst xmlns:pc2="http://schemas.microsoft.com/office/powerpoint/2019/9/main/command">
                <pc:docMk/>
                <pc:sldMk cId="3932188907" sldId="289"/>
                <pc2:cmMk id="{E2EDF410-6250-4542-ABFF-E8FC474A17FA}"/>
              </pc2:cmMkLst>
            </pc226:cmChg>
          </p:ext>
        </pc:extLst>
      </pc:sldChg>
      <pc:sldChg chg="del">
        <pc:chgData name="ZANNETTINI Francois Louis" userId="63f9272b-ebaa-4c64-b172-9f82c4f85985" providerId="ADAL" clId="{4F10F73A-5026-4EB7-96BE-02E71EEDE62C}" dt="2023-11-28T13:20:52.400" v="3" actId="47"/>
        <pc:sldMkLst>
          <pc:docMk/>
          <pc:sldMk cId="336070287" sldId="297"/>
        </pc:sldMkLst>
      </pc:sldChg>
    </pc:docChg>
  </pc:docChgLst>
</pc:chgInfo>
</file>

<file path=ppt/comments/modernComment_116_D35C4B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3DC1F0-E9E2-4E31-9D61-AA90DDCE6F62}" authorId="{DC813F29-4087-FE27-C228-BBA42AE72948}" created="2023-11-28T16:16:15.4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46041143" sldId="278"/>
      <ac:spMk id="2" creationId="{00000000-0000-0000-0000-000000000000}"/>
    </ac:deMkLst>
    <p188:txBody>
      <a:bodyPr/>
      <a:lstStyle/>
      <a:p>
        <a:r>
          <a:rPr lang="fr-FR"/>
          <a:t>Voir fichier Meteo ComEx.xlsx</a:t>
        </a:r>
      </a:p>
    </p188:txBody>
  </p188:cm>
</p188:cmLst>
</file>

<file path=ppt/comments/modernComment_118_5E5748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1CB963-906F-4A71-847B-ECC4D938D51A}" authorId="{DC813F29-4087-FE27-C228-BBA42AE72948}" created="2023-11-28T16:17:01.9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2778579" sldId="280"/>
      <ac:spMk id="44" creationId="{051C78C4-A28D-4C58-AFCE-360E2B8C9CB3}"/>
    </ac:deMkLst>
    <p188:txBody>
      <a:bodyPr/>
      <a:lstStyle/>
      <a:p>
        <a:r>
          <a:rPr lang="fr-FR"/>
          <a:t>Voir fichier Emails.xlsx</a:t>
        </a:r>
      </a:p>
    </p188:txBody>
  </p188:cm>
  <p188:cm id="{FE22C041-9A4C-414B-AD00-435E03487926}" authorId="{DC813F29-4087-FE27-C228-BBA42AE72948}" created="2023-11-28T16:22:41.6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2778579" sldId="280"/>
      <ac:spMk id="47" creationId="{77A7041D-8135-4D54-99A3-16D4DB091DA3}"/>
    </ac:deMkLst>
    <p188:txBody>
      <a:bodyPr/>
      <a:lstStyle/>
      <a:p>
        <a:r>
          <a:rPr lang="fr-FR"/>
          <a:t>Voir fichier Incidents et Failles sites Internet.xlsx</a:t>
        </a:r>
      </a:p>
    </p188:txBody>
  </p188:cm>
  <p188:cm id="{8C40D618-BEA7-4DC9-98C5-2F384C7482B3}" authorId="{DC813F29-4087-FE27-C228-BBA42AE72948}" created="2023-11-28T16:23:12.1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2778579" sldId="280"/>
      <ac:spMk id="25" creationId="{0D5EB7B4-85FE-4A66-AFD4-345F67AE3279}"/>
    </ac:deMkLst>
    <p188:txBody>
      <a:bodyPr/>
      <a:lstStyle/>
      <a:p>
        <a:r>
          <a:rPr lang="fr-FR"/>
          <a:t>Voir fichier Correctifs de sécurité.xlsx</a:t>
        </a:r>
      </a:p>
    </p188:txBody>
  </p188:cm>
  <p188:cm id="{EB23FA40-3DC0-458C-AA10-0BE4A8CB10A4}" authorId="{DC813F29-4087-FE27-C228-BBA42AE72948}" created="2023-11-28T16:23:29.45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82778579" sldId="280"/>
      <ac:spMk id="50" creationId="{92216EF3-2A84-4D3F-A0AA-EBFBB7CBF975}"/>
    </ac:deMkLst>
    <p188:txBody>
      <a:bodyPr/>
      <a:lstStyle/>
      <a:p>
        <a:r>
          <a:rPr lang="fr-FR"/>
          <a:t>Voir fichier Comportement suspect.xlsx</a:t>
        </a:r>
      </a:p>
    </p188:txBody>
  </p188:cm>
</p188:cmLst>
</file>

<file path=ppt/comments/modernComment_11B_9D2840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F740E0-219C-49F4-B35F-AA8D2FF33350}" authorId="{DC813F29-4087-FE27-C228-BBA42AE72948}" created="2023-11-28T16:22:50.6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6660753" sldId="283"/>
      <ac:spMk id="40" creationId="{6E9D7268-F550-4D3A-B98C-9D182C2357EA}"/>
    </ac:deMkLst>
    <p188:txBody>
      <a:bodyPr/>
      <a:lstStyle/>
      <a:p>
        <a:r>
          <a:rPr lang="fr-FR"/>
          <a:t>Voir fichier Incidents et Failles sites Internet.xlsx</a:t>
        </a:r>
      </a:p>
    </p188:txBody>
  </p188:cm>
  <p188:cm id="{CD19026E-CF2D-4BBB-874C-843631BC49AD}" authorId="{DC813F29-4087-FE27-C228-BBA42AE72948}" created="2023-11-28T16:23:55.6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6660753" sldId="283"/>
      <ac:spMk id="43" creationId="{E440F2C9-A393-46A9-AE2C-5C0E1219040B}"/>
    </ac:deMkLst>
    <p188:txBody>
      <a:bodyPr/>
      <a:lstStyle/>
      <a:p>
        <a:r>
          <a:rPr lang="fr-FR"/>
          <a:t>Voir fichier Inactivité 45.xlsx</a:t>
        </a:r>
      </a:p>
    </p188:txBody>
  </p188:cm>
  <p188:cm id="{F979AD54-ACB7-4219-9208-85638B4A561F}" authorId="{DC813F29-4087-FE27-C228-BBA42AE72948}" created="2023-11-28T16:24:12.1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6660753" sldId="283"/>
      <ac:spMk id="20" creationId="{120482F2-5721-4137-990C-671A23DD55FD}"/>
    </ac:deMkLst>
    <p188:txBody>
      <a:bodyPr/>
      <a:lstStyle/>
      <a:p>
        <a:r>
          <a:rPr lang="fr-FR"/>
          <a:t>Voir fichier Projets Sécurité.xlsx</a:t>
        </a:r>
      </a:p>
    </p188:txBody>
  </p188:cm>
</p188:cmLst>
</file>

<file path=ppt/comments/modernComment_121_EA6070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DF410-6250-4542-ABFF-E8FC474A17FA}" authorId="{DC813F29-4087-FE27-C228-BBA42AE72948}" created="2023-11-28T16:16:40.5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32188907" sldId="289"/>
      <ac:spMk id="2" creationId="{00000000-0000-0000-0000-000000000000}"/>
    </ac:deMkLst>
    <p188:txBody>
      <a:bodyPr/>
      <a:lstStyle/>
      <a:p>
        <a:r>
          <a:rPr lang="fr-FR"/>
          <a:t>Voir fichier Sensibilisation.xlsx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ECDB36F-F1B9-4157-B566-1AE83024C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342D3E-4B27-4ACF-8D73-A2554AB6F4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496D-F501-44CF-8138-03FBC7DF6898}" type="datetimeFigureOut">
              <a:rPr lang="fr-FR" smtClean="0"/>
              <a:t>28/11/2023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CC0B78-5BC7-4966-AFA8-4EA31FCADF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D6B153-B1C6-4DAF-82C4-81EB2D76AD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8B8C2-A8AC-426D-AD74-3A8397EDCCB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613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8710E-943C-431E-80B3-ADBF05F97CE1}" type="datetimeFigureOut">
              <a:rPr lang="fr-FR" smtClean="0"/>
              <a:t>28/11/2023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49E11-238A-468C-9E93-EFED391978F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72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49E11-238A-468C-9E93-EFED391978F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19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49E11-238A-468C-9E93-EFED391978F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39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49E11-238A-468C-9E93-EFED391978FA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50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49E11-238A-468C-9E93-EFED391978F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71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49E11-238A-468C-9E93-EFED391978F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60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9175" y="1742716"/>
            <a:ext cx="5760000" cy="184665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9175" y="3723537"/>
            <a:ext cx="5760000" cy="221599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5" name="Graphique 7">
            <a:extLst>
              <a:ext uri="{FF2B5EF4-FFF2-40B4-BE49-F238E27FC236}">
                <a16:creationId xmlns:a16="http://schemas.microsoft.com/office/drawing/2014/main" id="{221E9F8B-0ED7-1745-B7E0-0F7B79C27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25" y="4823575"/>
            <a:ext cx="2799587" cy="141468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D057464-F262-DB46-83C6-077A383182CC}"/>
              </a:ext>
            </a:extLst>
          </p:cNvPr>
          <p:cNvSpPr/>
          <p:nvPr userDrawn="1"/>
        </p:nvSpPr>
        <p:spPr>
          <a:xfrm>
            <a:off x="9056238" y="5694429"/>
            <a:ext cx="1051069" cy="1051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A632829C-F303-2142-ACC4-486670615556}"/>
              </a:ext>
            </a:extLst>
          </p:cNvPr>
          <p:cNvSpPr/>
          <p:nvPr userDrawn="1"/>
        </p:nvSpPr>
        <p:spPr>
          <a:xfrm rot="10800000">
            <a:off x="7752184" y="4221088"/>
            <a:ext cx="2800965" cy="1400314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3FC0887D-710F-104F-9A1A-32EBDCE06DDA}"/>
              </a:ext>
            </a:extLst>
          </p:cNvPr>
          <p:cNvSpPr/>
          <p:nvPr userDrawn="1"/>
        </p:nvSpPr>
        <p:spPr>
          <a:xfrm rot="10800000">
            <a:off x="9050807" y="1292503"/>
            <a:ext cx="2811635" cy="2811296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E2021734-77D5-194D-B158-6D74E5FF632F}"/>
              </a:ext>
            </a:extLst>
          </p:cNvPr>
          <p:cNvSpPr/>
          <p:nvPr userDrawn="1"/>
        </p:nvSpPr>
        <p:spPr>
          <a:xfrm rot="16200000" flipV="1">
            <a:off x="7752114" y="133504"/>
            <a:ext cx="1156758" cy="1156618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89F33E7-7F17-8C4E-A7B4-0AC579830C5E}"/>
              </a:ext>
            </a:extLst>
          </p:cNvPr>
          <p:cNvSpPr/>
          <p:nvPr userDrawn="1"/>
        </p:nvSpPr>
        <p:spPr>
          <a:xfrm>
            <a:off x="9056238" y="132389"/>
            <a:ext cx="1051069" cy="10510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43788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Chiffr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4"/>
          <p:cNvSpPr>
            <a:spLocks noGrp="1"/>
          </p:cNvSpPr>
          <p:nvPr>
            <p:ph type="body" sz="quarter" idx="15" hasCustomPrompt="1"/>
          </p:nvPr>
        </p:nvSpPr>
        <p:spPr>
          <a:xfrm>
            <a:off x="6944454" y="2133209"/>
            <a:ext cx="3168000" cy="3168000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txBody>
          <a:bodyPr lIns="72000" rIns="0" bIns="72000" anchor="ctr">
            <a:noAutofit/>
          </a:bodyPr>
          <a:lstStyle>
            <a:lvl1pPr marL="0" algn="l">
              <a:lnSpc>
                <a:spcPct val="90000"/>
              </a:lnSpc>
              <a:buFontTx/>
              <a:buNone/>
              <a:defRPr sz="7000" cap="none">
                <a:solidFill>
                  <a:schemeClr val="bg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buFontTx/>
              <a:buNone/>
              <a:defRPr sz="1500" cap="none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00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9175" y="901986"/>
            <a:ext cx="5760000" cy="6771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19175" y="2420938"/>
            <a:ext cx="5760000" cy="10060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CD11F5BC-A8DA-3F42-91FB-0C16A8F5E129}"/>
              </a:ext>
            </a:extLst>
          </p:cNvPr>
          <p:cNvSpPr/>
          <p:nvPr userDrawn="1"/>
        </p:nvSpPr>
        <p:spPr>
          <a:xfrm rot="16200000">
            <a:off x="9421752" y="1090432"/>
            <a:ext cx="3318735" cy="1659168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BD5B58E6-FC27-9D46-A56C-E2DD733ABF98}"/>
              </a:ext>
            </a:extLst>
          </p:cNvPr>
          <p:cNvSpPr/>
          <p:nvPr userDrawn="1"/>
        </p:nvSpPr>
        <p:spPr>
          <a:xfrm rot="16200000">
            <a:off x="10251435" y="3641940"/>
            <a:ext cx="1659368" cy="1659168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936FF06-2872-B141-873D-0F6A63337B46}"/>
              </a:ext>
            </a:extLst>
          </p:cNvPr>
          <p:cNvSpPr/>
          <p:nvPr userDrawn="1"/>
        </p:nvSpPr>
        <p:spPr>
          <a:xfrm>
            <a:off x="9027399" y="5157192"/>
            <a:ext cx="1224136" cy="1224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7ADD3C3-7B9A-D846-8E98-209A05937806}"/>
              </a:ext>
            </a:extLst>
          </p:cNvPr>
          <p:cNvSpPr/>
          <p:nvPr userDrawn="1"/>
        </p:nvSpPr>
        <p:spPr>
          <a:xfrm>
            <a:off x="8904313" y="764704"/>
            <a:ext cx="1224136" cy="12241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48962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9175" y="901986"/>
            <a:ext cx="5760000" cy="6771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E07EE9DB-B19F-7E46-9C91-50830397B570}"/>
              </a:ext>
            </a:extLst>
          </p:cNvPr>
          <p:cNvSpPr/>
          <p:nvPr userDrawn="1"/>
        </p:nvSpPr>
        <p:spPr>
          <a:xfrm rot="16200000">
            <a:off x="10893413" y="503795"/>
            <a:ext cx="1548466" cy="774140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C3ED76B4-9BB0-6E46-B2C3-7A68AADBBF7A}"/>
              </a:ext>
            </a:extLst>
          </p:cNvPr>
          <p:cNvSpPr/>
          <p:nvPr userDrawn="1"/>
        </p:nvSpPr>
        <p:spPr>
          <a:xfrm rot="16200000">
            <a:off x="11281971" y="1772862"/>
            <a:ext cx="774235" cy="774142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4079A7-359E-8A46-8750-C6601FA8B0E0}"/>
              </a:ext>
            </a:extLst>
          </p:cNvPr>
          <p:cNvSpPr/>
          <p:nvPr userDrawn="1"/>
        </p:nvSpPr>
        <p:spPr>
          <a:xfrm>
            <a:off x="10611852" y="116632"/>
            <a:ext cx="571163" cy="571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8B2A3D-89B3-964E-AFDA-D80B7F95F010}"/>
              </a:ext>
            </a:extLst>
          </p:cNvPr>
          <p:cNvSpPr/>
          <p:nvPr userDrawn="1"/>
        </p:nvSpPr>
        <p:spPr>
          <a:xfrm>
            <a:off x="1053745" y="2420888"/>
            <a:ext cx="2947586" cy="3384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21" name="Espace réservé du texte 4"/>
          <p:cNvSpPr>
            <a:spLocks noGrp="1"/>
          </p:cNvSpPr>
          <p:nvPr>
            <p:ph type="body" sz="quarter" idx="15" hasCustomPrompt="1"/>
          </p:nvPr>
        </p:nvSpPr>
        <p:spPr>
          <a:xfrm>
            <a:off x="1365184" y="3969060"/>
            <a:ext cx="2520000" cy="1200329"/>
          </a:xfrm>
        </p:spPr>
        <p:txBody>
          <a:bodyPr/>
          <a:lstStyle>
            <a:lvl1pPr marL="0">
              <a:lnSpc>
                <a:spcPct val="90000"/>
              </a:lnSpc>
              <a:buFontTx/>
              <a:buNone/>
              <a:defRPr sz="7000" cap="none">
                <a:solidFill>
                  <a:schemeClr val="tx1"/>
                </a:solidFill>
                <a:latin typeface="+mj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00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4655840" y="3969060"/>
            <a:ext cx="2520000" cy="1200329"/>
          </a:xfrm>
        </p:spPr>
        <p:txBody>
          <a:bodyPr/>
          <a:lstStyle>
            <a:lvl1pPr marL="0">
              <a:lnSpc>
                <a:spcPct val="90000"/>
              </a:lnSpc>
              <a:buFontTx/>
              <a:buNone/>
              <a:defRPr sz="7000" cap="none">
                <a:solidFill>
                  <a:schemeClr val="tx1"/>
                </a:solidFill>
                <a:latin typeface="+mj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00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3" name="Espace réservé du texte 4"/>
          <p:cNvSpPr>
            <a:spLocks noGrp="1"/>
          </p:cNvSpPr>
          <p:nvPr>
            <p:ph type="body" sz="quarter" idx="17" hasCustomPrompt="1"/>
          </p:nvPr>
        </p:nvSpPr>
        <p:spPr>
          <a:xfrm>
            <a:off x="7428148" y="3969060"/>
            <a:ext cx="2520000" cy="1200329"/>
          </a:xfrm>
        </p:spPr>
        <p:txBody>
          <a:bodyPr/>
          <a:lstStyle>
            <a:lvl1pPr marL="0">
              <a:lnSpc>
                <a:spcPct val="90000"/>
              </a:lnSpc>
              <a:buFontTx/>
              <a:buNone/>
              <a:defRPr sz="7000" cap="none">
                <a:solidFill>
                  <a:schemeClr val="tx1"/>
                </a:solidFill>
                <a:latin typeface="+mj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00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0751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19175" y="2420938"/>
            <a:ext cx="4392749" cy="3452360"/>
          </a:xfrm>
          <a:solidFill>
            <a:schemeClr val="bg2"/>
          </a:solidFill>
        </p:spPr>
        <p:txBody>
          <a:bodyPr lIns="360000" tIns="252000" rIns="252000" bIns="10800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816352" y="2674983"/>
            <a:ext cx="4924164" cy="10060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36386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</p:spTree>
    <p:extLst>
      <p:ext uri="{BB962C8B-B14F-4D97-AF65-F5344CB8AC3E}">
        <p14:creationId xmlns:p14="http://schemas.microsoft.com/office/powerpoint/2010/main" val="272673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456040" y="901986"/>
            <a:ext cx="4896000" cy="1692771"/>
          </a:xfrm>
        </p:spPr>
        <p:txBody>
          <a:bodyPr/>
          <a:lstStyle>
            <a:lvl1pPr>
              <a:defRPr sz="110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6672584" y="3284984"/>
            <a:ext cx="4680000" cy="230832"/>
          </a:xfrm>
        </p:spPr>
        <p:txBody>
          <a:bodyPr/>
          <a:lstStyle>
            <a:lvl1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D057464-F262-DB46-83C6-077A383182CC}"/>
              </a:ext>
            </a:extLst>
          </p:cNvPr>
          <p:cNvSpPr>
            <a:spLocks noChangeAspect="1"/>
          </p:cNvSpPr>
          <p:nvPr userDrawn="1"/>
        </p:nvSpPr>
        <p:spPr>
          <a:xfrm>
            <a:off x="2162070" y="3727390"/>
            <a:ext cx="936000" cy="93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A632829C-F303-2142-ACC4-48667061555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205852" y="4330464"/>
            <a:ext cx="2412000" cy="1205853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3FC0887D-710F-104F-9A1A-32EBDCE06DD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160168" y="128414"/>
            <a:ext cx="3420000" cy="3419587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E2021734-77D5-194D-B158-6D74E5FF632F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466871" y="2028337"/>
            <a:ext cx="1548000" cy="1547816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89F33E7-7F17-8C4E-A7B4-0AC579830C5E}"/>
              </a:ext>
            </a:extLst>
          </p:cNvPr>
          <p:cNvSpPr>
            <a:spLocks noChangeAspect="1"/>
          </p:cNvSpPr>
          <p:nvPr userDrawn="1"/>
        </p:nvSpPr>
        <p:spPr>
          <a:xfrm>
            <a:off x="1078779" y="906490"/>
            <a:ext cx="936000" cy="9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6673799" y="4653136"/>
            <a:ext cx="4680000" cy="230832"/>
          </a:xfrm>
        </p:spPr>
        <p:txBody>
          <a:bodyPr/>
          <a:lstStyle>
            <a:lvl1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6528048" y="2770109"/>
            <a:ext cx="2236220" cy="32459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wrap="none" lIns="108000" tIns="0" rIns="108000" bIns="0" anchor="ctr"/>
          <a:lstStyle>
            <a:lvl1pPr marL="0">
              <a:lnSpc>
                <a:spcPct val="100000"/>
              </a:lnSpc>
              <a:buFontTx/>
              <a:buNone/>
              <a:defRPr sz="1500" cap="all" baseline="0">
                <a:solidFill>
                  <a:schemeClr val="bg1"/>
                </a:solidFill>
                <a:latin typeface="+mn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DE LA RUBRIQUE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>
          <a:xfrm>
            <a:off x="6528048" y="4140236"/>
            <a:ext cx="2236220" cy="32459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wrap="none" lIns="108000" tIns="0" rIns="108000" bIns="0" anchor="ctr"/>
          <a:lstStyle>
            <a:lvl1pPr marL="0">
              <a:lnSpc>
                <a:spcPct val="100000"/>
              </a:lnSpc>
              <a:buFontTx/>
              <a:buNone/>
              <a:defRPr sz="1500" cap="all" baseline="0">
                <a:solidFill>
                  <a:schemeClr val="bg1"/>
                </a:solidFill>
                <a:latin typeface="+mn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DE LA RUBRIQUE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2336539-3438-924C-824E-371D61C02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6237312"/>
            <a:ext cx="124503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illustré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pour une image  15"/>
          <p:cNvSpPr>
            <a:spLocks noGrp="1" noChangeAspect="1"/>
          </p:cNvSpPr>
          <p:nvPr>
            <p:ph type="pic" sz="quarter" idx="10"/>
          </p:nvPr>
        </p:nvSpPr>
        <p:spPr>
          <a:xfrm>
            <a:off x="6888087" y="151513"/>
            <a:ext cx="3322219" cy="3312754"/>
          </a:xfrm>
          <a:custGeom>
            <a:avLst/>
            <a:gdLst>
              <a:gd name="connsiteX0" fmla="*/ 3322219 w 6624000"/>
              <a:gd name="connsiteY0" fmla="*/ 6623984 h 6624000"/>
              <a:gd name="connsiteX1" fmla="*/ 973411 w 6624000"/>
              <a:gd name="connsiteY1" fmla="*/ 5657281 h 6624000"/>
              <a:gd name="connsiteX2" fmla="*/ 0 w 6624000"/>
              <a:gd name="connsiteY2" fmla="*/ 3311245 h 6624000"/>
              <a:gd name="connsiteX3" fmla="*/ 3312000 w 6624000"/>
              <a:gd name="connsiteY3" fmla="*/ 3312000 h 6624000"/>
              <a:gd name="connsiteX4" fmla="*/ 3322219 w 6624000"/>
              <a:gd name="connsiteY4" fmla="*/ 6623984 h 6624000"/>
              <a:gd name="connsiteX0" fmla="*/ 3322219 w 3322219"/>
              <a:gd name="connsiteY0" fmla="*/ 3312739 h 3312754"/>
              <a:gd name="connsiteX1" fmla="*/ 973411 w 3322219"/>
              <a:gd name="connsiteY1" fmla="*/ 2346036 h 3312754"/>
              <a:gd name="connsiteX2" fmla="*/ 0 w 3322219"/>
              <a:gd name="connsiteY2" fmla="*/ 0 h 3312754"/>
              <a:gd name="connsiteX3" fmla="*/ 3312000 w 3322219"/>
              <a:gd name="connsiteY3" fmla="*/ 755 h 3312754"/>
              <a:gd name="connsiteX4" fmla="*/ 3322219 w 3322219"/>
              <a:gd name="connsiteY4" fmla="*/ 3312739 h 331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9" h="3312754">
                <a:moveTo>
                  <a:pt x="3322219" y="3312739"/>
                </a:moveTo>
                <a:cubicBezTo>
                  <a:pt x="2441925" y="3315455"/>
                  <a:pt x="1596765" y="2967611"/>
                  <a:pt x="973411" y="2346036"/>
                </a:cubicBezTo>
                <a:cubicBezTo>
                  <a:pt x="350057" y="1724461"/>
                  <a:pt x="-200" y="880299"/>
                  <a:pt x="0" y="0"/>
                </a:cubicBezTo>
                <a:lnTo>
                  <a:pt x="3312000" y="755"/>
                </a:lnTo>
                <a:cubicBezTo>
                  <a:pt x="3315406" y="1104750"/>
                  <a:pt x="3318813" y="2208744"/>
                  <a:pt x="3322219" y="33127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10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9175" y="1742716"/>
            <a:ext cx="5760000" cy="184665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9175" y="3723537"/>
            <a:ext cx="5760000" cy="221599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5" name="Graphique 7">
            <a:extLst>
              <a:ext uri="{FF2B5EF4-FFF2-40B4-BE49-F238E27FC236}">
                <a16:creationId xmlns:a16="http://schemas.microsoft.com/office/drawing/2014/main" id="{221E9F8B-0ED7-1745-B7E0-0F7B79C27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25" y="4823575"/>
            <a:ext cx="2799587" cy="1414685"/>
          </a:xfrm>
          <a:prstGeom prst="rect">
            <a:avLst/>
          </a:prstGeom>
        </p:spPr>
      </p:pic>
      <p:sp>
        <p:nvSpPr>
          <p:cNvPr id="11" name="Forme libre 10">
            <a:extLst>
              <a:ext uri="{FF2B5EF4-FFF2-40B4-BE49-F238E27FC236}">
                <a16:creationId xmlns:a16="http://schemas.microsoft.com/office/drawing/2014/main" id="{09BCF8BF-482C-E04D-8853-7415BC977FF2}"/>
              </a:ext>
            </a:extLst>
          </p:cNvPr>
          <p:cNvSpPr/>
          <p:nvPr userDrawn="1"/>
        </p:nvSpPr>
        <p:spPr>
          <a:xfrm rot="16200000">
            <a:off x="9622608" y="2683009"/>
            <a:ext cx="2984323" cy="1491982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30E0F1D5-98AF-C547-AAF5-A5D52568C137}"/>
              </a:ext>
            </a:extLst>
          </p:cNvPr>
          <p:cNvSpPr/>
          <p:nvPr userDrawn="1"/>
        </p:nvSpPr>
        <p:spPr>
          <a:xfrm rot="16200000">
            <a:off x="10368680" y="5080514"/>
            <a:ext cx="1632077" cy="1631880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502295C-6A64-A640-ADF0-C0B6256BCECD}"/>
              </a:ext>
            </a:extLst>
          </p:cNvPr>
          <p:cNvSpPr/>
          <p:nvPr userDrawn="1"/>
        </p:nvSpPr>
        <p:spPr>
          <a:xfrm>
            <a:off x="10368778" y="978523"/>
            <a:ext cx="841482" cy="841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14" name="Larme 13">
            <a:extLst>
              <a:ext uri="{FF2B5EF4-FFF2-40B4-BE49-F238E27FC236}">
                <a16:creationId xmlns:a16="http://schemas.microsoft.com/office/drawing/2014/main" id="{881F7AFE-B79D-764F-B6EE-576004AFD503}"/>
              </a:ext>
            </a:extLst>
          </p:cNvPr>
          <p:cNvSpPr/>
          <p:nvPr userDrawn="1"/>
        </p:nvSpPr>
        <p:spPr>
          <a:xfrm rot="10800000" flipH="1" flipV="1">
            <a:off x="8896346" y="3607484"/>
            <a:ext cx="1313678" cy="1313678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0814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illustré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pour une image  15"/>
          <p:cNvSpPr>
            <a:spLocks noGrp="1" noChangeAspect="1"/>
          </p:cNvSpPr>
          <p:nvPr>
            <p:ph type="pic" sz="quarter" idx="10"/>
          </p:nvPr>
        </p:nvSpPr>
        <p:spPr>
          <a:xfrm rot="5400000">
            <a:off x="6447150" y="848375"/>
            <a:ext cx="3870000" cy="39240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txBody>
          <a:bodyPr vert="vert270" anchor="ctr">
            <a:noAutofit/>
          </a:bodyPr>
          <a:lstStyle>
            <a:lvl1pPr algn="ctr">
              <a:defRPr sz="10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9175" y="1742716"/>
            <a:ext cx="5220000" cy="184665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9175" y="3723537"/>
            <a:ext cx="5220000" cy="221599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5" name="Graphique 7">
            <a:extLst>
              <a:ext uri="{FF2B5EF4-FFF2-40B4-BE49-F238E27FC236}">
                <a16:creationId xmlns:a16="http://schemas.microsoft.com/office/drawing/2014/main" id="{221E9F8B-0ED7-1745-B7E0-0F7B79C27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25" y="4823575"/>
            <a:ext cx="2799587" cy="1414685"/>
          </a:xfrm>
          <a:prstGeom prst="rect">
            <a:avLst/>
          </a:prstGeom>
        </p:spPr>
      </p:pic>
      <p:sp>
        <p:nvSpPr>
          <p:cNvPr id="10" name="Forme libre 9">
            <a:extLst>
              <a:ext uri="{FF2B5EF4-FFF2-40B4-BE49-F238E27FC236}">
                <a16:creationId xmlns:a16="http://schemas.microsoft.com/office/drawing/2014/main" id="{09BCF8BF-482C-E04D-8853-7415BC977FF2}"/>
              </a:ext>
            </a:extLst>
          </p:cNvPr>
          <p:cNvSpPr/>
          <p:nvPr userDrawn="1"/>
        </p:nvSpPr>
        <p:spPr>
          <a:xfrm rot="16200000">
            <a:off x="9629365" y="1350297"/>
            <a:ext cx="3318737" cy="1659169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30E0F1D5-98AF-C547-AAF5-A5D52568C137}"/>
              </a:ext>
            </a:extLst>
          </p:cNvPr>
          <p:cNvSpPr/>
          <p:nvPr userDrawn="1"/>
        </p:nvSpPr>
        <p:spPr>
          <a:xfrm rot="16200000">
            <a:off x="8685204" y="4938083"/>
            <a:ext cx="1659368" cy="1659168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502295C-6A64-A640-ADF0-C0B6256BCECD}"/>
              </a:ext>
            </a:extLst>
          </p:cNvPr>
          <p:cNvSpPr/>
          <p:nvPr userDrawn="1"/>
        </p:nvSpPr>
        <p:spPr>
          <a:xfrm>
            <a:off x="10446642" y="3936142"/>
            <a:ext cx="931407" cy="9314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7014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7708" y="1112804"/>
            <a:ext cx="7884505" cy="6771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2BBF3D69-C0F6-CB4C-9E9F-0EFBDDD8AA30}"/>
              </a:ext>
            </a:extLst>
          </p:cNvPr>
          <p:cNvSpPr/>
          <p:nvPr userDrawn="1"/>
        </p:nvSpPr>
        <p:spPr>
          <a:xfrm rot="10800000">
            <a:off x="1538464" y="5553301"/>
            <a:ext cx="1253951" cy="1260075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1F4BEB7F-4458-1A4E-94A0-2A4A41C89683}"/>
              </a:ext>
            </a:extLst>
          </p:cNvPr>
          <p:cNvSpPr/>
          <p:nvPr userDrawn="1"/>
        </p:nvSpPr>
        <p:spPr>
          <a:xfrm rot="5400000">
            <a:off x="-678193" y="3263681"/>
            <a:ext cx="2916326" cy="1465284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C1F0A83-6EB5-4D42-80B7-FB3C8A052AEE}"/>
              </a:ext>
            </a:extLst>
          </p:cNvPr>
          <p:cNvSpPr/>
          <p:nvPr userDrawn="1"/>
        </p:nvSpPr>
        <p:spPr>
          <a:xfrm>
            <a:off x="479376" y="1506491"/>
            <a:ext cx="986405" cy="9864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3467708" y="2191650"/>
            <a:ext cx="3492000" cy="113107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180000">
              <a:defRPr sz="1400">
                <a:solidFill>
                  <a:schemeClr val="bg1"/>
                </a:solidFill>
              </a:defRPr>
            </a:lvl2pPr>
            <a:lvl3pPr marL="180000" indent="0">
              <a:buFontTx/>
              <a:buNone/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11"/>
          </p:nvPr>
        </p:nvSpPr>
        <p:spPr>
          <a:xfrm>
            <a:off x="7215635" y="2191649"/>
            <a:ext cx="3492000" cy="113107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180000">
              <a:defRPr sz="1400">
                <a:solidFill>
                  <a:schemeClr val="bg1"/>
                </a:solidFill>
              </a:defRPr>
            </a:lvl2pPr>
            <a:lvl3pPr marL="180000" indent="0">
              <a:buFontTx/>
              <a:buNone/>
              <a:defRPr/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336539-3438-924C-824E-371D61C02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6237312"/>
            <a:ext cx="124503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0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C58A50F-A676-F44E-BADC-A8BECD09B759}"/>
              </a:ext>
            </a:extLst>
          </p:cNvPr>
          <p:cNvGrpSpPr/>
          <p:nvPr userDrawn="1"/>
        </p:nvGrpSpPr>
        <p:grpSpPr>
          <a:xfrm>
            <a:off x="7656123" y="120000"/>
            <a:ext cx="4416541" cy="6621367"/>
            <a:chOff x="7464152" y="120001"/>
            <a:chExt cx="4320480" cy="6477350"/>
          </a:xfrm>
        </p:grpSpPr>
        <p:sp>
          <p:nvSpPr>
            <p:cNvPr id="5" name="Larme 4">
              <a:extLst>
                <a:ext uri="{FF2B5EF4-FFF2-40B4-BE49-F238E27FC236}">
                  <a16:creationId xmlns:a16="http://schemas.microsoft.com/office/drawing/2014/main" id="{425A7F3E-15B5-AF4E-949B-E8096BE5B7C2}"/>
                </a:ext>
              </a:extLst>
            </p:cNvPr>
            <p:cNvSpPr/>
            <p:nvPr userDrawn="1"/>
          </p:nvSpPr>
          <p:spPr>
            <a:xfrm rot="16200000">
              <a:off x="8472264" y="120001"/>
              <a:ext cx="1584176" cy="1584176"/>
            </a:xfrm>
            <a:prstGeom prst="teardrop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9A2A20C-B019-3041-845D-B4CC22361573}"/>
                </a:ext>
              </a:extLst>
            </p:cNvPr>
            <p:cNvSpPr/>
            <p:nvPr userDrawn="1"/>
          </p:nvSpPr>
          <p:spPr>
            <a:xfrm>
              <a:off x="10200456" y="1632169"/>
              <a:ext cx="1584176" cy="158417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ED0AE931-41DF-BF41-8525-AECEB23EA9F2}"/>
                </a:ext>
              </a:extLst>
            </p:cNvPr>
            <p:cNvSpPr/>
            <p:nvPr userDrawn="1"/>
          </p:nvSpPr>
          <p:spPr>
            <a:xfrm rot="5400000">
              <a:off x="7679985" y="2492896"/>
              <a:ext cx="3168734" cy="1584176"/>
            </a:xfrm>
            <a:custGeom>
              <a:avLst/>
              <a:gdLst>
                <a:gd name="connsiteX0" fmla="*/ 0 w 2520264"/>
                <a:gd name="connsiteY0" fmla="*/ 0 h 1259980"/>
                <a:gd name="connsiteX1" fmla="*/ 2520264 w 2520264"/>
                <a:gd name="connsiteY1" fmla="*/ 0 h 1259980"/>
                <a:gd name="connsiteX2" fmla="*/ 2513766 w 2520264"/>
                <a:gd name="connsiteY2" fmla="*/ 128682 h 1259980"/>
                <a:gd name="connsiteX3" fmla="*/ 1260132 w 2520264"/>
                <a:gd name="connsiteY3" fmla="*/ 1259980 h 1259980"/>
                <a:gd name="connsiteX4" fmla="*/ 6498 w 2520264"/>
                <a:gd name="connsiteY4" fmla="*/ 128682 h 125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264" h="1259980">
                  <a:moveTo>
                    <a:pt x="0" y="0"/>
                  </a:moveTo>
                  <a:lnTo>
                    <a:pt x="2520264" y="0"/>
                  </a:lnTo>
                  <a:lnTo>
                    <a:pt x="2513766" y="128682"/>
                  </a:lnTo>
                  <a:cubicBezTo>
                    <a:pt x="2449235" y="764115"/>
                    <a:pt x="1912591" y="1259980"/>
                    <a:pt x="1260132" y="1259980"/>
                  </a:cubicBezTo>
                  <a:cubicBezTo>
                    <a:pt x="607674" y="1259980"/>
                    <a:pt x="71030" y="764115"/>
                    <a:pt x="6498" y="12868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73A06600-1E56-3642-8BF1-ECB8AE5A3A31}"/>
                </a:ext>
              </a:extLst>
            </p:cNvPr>
            <p:cNvSpPr/>
            <p:nvPr userDrawn="1"/>
          </p:nvSpPr>
          <p:spPr>
            <a:xfrm>
              <a:off x="10185382" y="3356992"/>
              <a:ext cx="1584367" cy="1584176"/>
            </a:xfrm>
            <a:custGeom>
              <a:avLst/>
              <a:gdLst>
                <a:gd name="connsiteX0" fmla="*/ 0 w 1260132"/>
                <a:gd name="connsiteY0" fmla="*/ 0 h 1259980"/>
                <a:gd name="connsiteX1" fmla="*/ 1260132 w 1260132"/>
                <a:gd name="connsiteY1" fmla="*/ 0 h 1259980"/>
                <a:gd name="connsiteX2" fmla="*/ 1260132 w 1260132"/>
                <a:gd name="connsiteY2" fmla="*/ 1259980 h 1259980"/>
                <a:gd name="connsiteX3" fmla="*/ 6498 w 1260132"/>
                <a:gd name="connsiteY3" fmla="*/ 128682 h 125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132" h="1259980">
                  <a:moveTo>
                    <a:pt x="0" y="0"/>
                  </a:moveTo>
                  <a:lnTo>
                    <a:pt x="1260132" y="0"/>
                  </a:lnTo>
                  <a:lnTo>
                    <a:pt x="1260132" y="1259980"/>
                  </a:lnTo>
                  <a:cubicBezTo>
                    <a:pt x="607674" y="1259980"/>
                    <a:pt x="71030" y="764115"/>
                    <a:pt x="6498" y="12868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C657A92D-7E8A-2146-B267-BEDE48532F37}"/>
                </a:ext>
              </a:extLst>
            </p:cNvPr>
            <p:cNvSpPr/>
            <p:nvPr userDrawn="1"/>
          </p:nvSpPr>
          <p:spPr>
            <a:xfrm rot="10800000">
              <a:off x="8615898" y="5013175"/>
              <a:ext cx="3168734" cy="1584176"/>
            </a:xfrm>
            <a:custGeom>
              <a:avLst/>
              <a:gdLst>
                <a:gd name="connsiteX0" fmla="*/ 0 w 2520264"/>
                <a:gd name="connsiteY0" fmla="*/ 0 h 1259980"/>
                <a:gd name="connsiteX1" fmla="*/ 2520264 w 2520264"/>
                <a:gd name="connsiteY1" fmla="*/ 0 h 1259980"/>
                <a:gd name="connsiteX2" fmla="*/ 2513766 w 2520264"/>
                <a:gd name="connsiteY2" fmla="*/ 128682 h 1259980"/>
                <a:gd name="connsiteX3" fmla="*/ 1260132 w 2520264"/>
                <a:gd name="connsiteY3" fmla="*/ 1259980 h 1259980"/>
                <a:gd name="connsiteX4" fmla="*/ 6498 w 2520264"/>
                <a:gd name="connsiteY4" fmla="*/ 128682 h 125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264" h="1259980">
                  <a:moveTo>
                    <a:pt x="0" y="0"/>
                  </a:moveTo>
                  <a:lnTo>
                    <a:pt x="2520264" y="0"/>
                  </a:lnTo>
                  <a:lnTo>
                    <a:pt x="2513766" y="128682"/>
                  </a:lnTo>
                  <a:cubicBezTo>
                    <a:pt x="2449235" y="764115"/>
                    <a:pt x="1912591" y="1259980"/>
                    <a:pt x="1260132" y="1259980"/>
                  </a:cubicBezTo>
                  <a:cubicBezTo>
                    <a:pt x="607674" y="1259980"/>
                    <a:pt x="71030" y="764115"/>
                    <a:pt x="6498" y="12868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fr-FR" sz="1200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BE7DDFD-AB11-AF43-B360-8760E9546E67}"/>
                </a:ext>
              </a:extLst>
            </p:cNvPr>
            <p:cNvSpPr/>
            <p:nvPr userDrawn="1"/>
          </p:nvSpPr>
          <p:spPr>
            <a:xfrm>
              <a:off x="7464152" y="4221087"/>
              <a:ext cx="1584176" cy="1584176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200" dirty="0"/>
            </a:p>
          </p:txBody>
        </p:sp>
      </p:grp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1588488" y="2095887"/>
            <a:ext cx="1207301" cy="31079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wrap="none" lIns="108000" tIns="18000" rIns="108000" bIns="18000" anchor="ctr"/>
          <a:lstStyle>
            <a:lvl1pPr marL="0">
              <a:lnSpc>
                <a:spcPct val="100000"/>
              </a:lnSpc>
              <a:buFontTx/>
              <a:buNone/>
              <a:defRPr sz="1200" cap="none">
                <a:solidFill>
                  <a:schemeClr val="bg1"/>
                </a:solidFill>
                <a:latin typeface="+mn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Chapitre 00</a:t>
            </a:r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1596729" y="2593648"/>
            <a:ext cx="6300000" cy="1123384"/>
          </a:xfrm>
        </p:spPr>
        <p:txBody>
          <a:bodyPr/>
          <a:lstStyle>
            <a:lvl1pPr marL="0">
              <a:lnSpc>
                <a:spcPct val="90000"/>
              </a:lnSpc>
              <a:buFontTx/>
              <a:buNone/>
              <a:defRPr sz="7000" cap="none">
                <a:solidFill>
                  <a:schemeClr val="bg1"/>
                </a:solidFill>
                <a:latin typeface="+mj-lt"/>
              </a:defRPr>
            </a:lvl1pPr>
            <a:lvl2pPr marL="0">
              <a:lnSpc>
                <a:spcPct val="100000"/>
              </a:lnSpc>
              <a:buFontTx/>
              <a:buNone/>
              <a:defRPr sz="1000" cap="all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39761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19175" y="2420938"/>
            <a:ext cx="10333038" cy="10060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</p:spTree>
    <p:extLst>
      <p:ext uri="{BB962C8B-B14F-4D97-AF65-F5344CB8AC3E}">
        <p14:creationId xmlns:p14="http://schemas.microsoft.com/office/powerpoint/2010/main" val="37334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19175" y="2420938"/>
            <a:ext cx="10333038" cy="1038746"/>
          </a:xfrm>
        </p:spPr>
        <p:txBody>
          <a:bodyPr numCol="2" spcCol="360000">
            <a:sp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</p:spTree>
    <p:extLst>
      <p:ext uri="{BB962C8B-B14F-4D97-AF65-F5344CB8AC3E}">
        <p14:creationId xmlns:p14="http://schemas.microsoft.com/office/powerpoint/2010/main" val="183959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9175" y="901986"/>
            <a:ext cx="5760000" cy="6771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19175" y="2420938"/>
            <a:ext cx="5760000" cy="10060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7751763" y="1700213"/>
            <a:ext cx="3816350" cy="3565525"/>
          </a:xfrm>
          <a:pattFill prst="openDmnd">
            <a:fgClr>
              <a:schemeClr val="bg2"/>
            </a:fgClr>
            <a:bgClr>
              <a:schemeClr val="bg1"/>
            </a:bgClr>
          </a:pattFill>
        </p:spPr>
        <p:txBody>
          <a:bodyPr anchor="ctr">
            <a:noAutofit/>
          </a:bodyPr>
          <a:lstStyle>
            <a:lvl1pPr algn="ctr">
              <a:defRPr sz="10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7EC6327-BF3C-6540-823F-EA7D28A47035}"/>
              </a:ext>
            </a:extLst>
          </p:cNvPr>
          <p:cNvSpPr/>
          <p:nvPr userDrawn="1"/>
        </p:nvSpPr>
        <p:spPr>
          <a:xfrm>
            <a:off x="7735528" y="5356753"/>
            <a:ext cx="1456816" cy="14568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E3DA5077-DC1D-024E-B3CB-FBB86E735944}"/>
              </a:ext>
            </a:extLst>
          </p:cNvPr>
          <p:cNvSpPr/>
          <p:nvPr userDrawn="1"/>
        </p:nvSpPr>
        <p:spPr>
          <a:xfrm>
            <a:off x="9120336" y="5349359"/>
            <a:ext cx="1728192" cy="863991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8A4C918B-F1B2-FE43-88C7-714514C0FA17}"/>
              </a:ext>
            </a:extLst>
          </p:cNvPr>
          <p:cNvSpPr/>
          <p:nvPr userDrawn="1"/>
        </p:nvSpPr>
        <p:spPr>
          <a:xfrm rot="5400000">
            <a:off x="10807633" y="244625"/>
            <a:ext cx="1425261" cy="1343472"/>
          </a:xfrm>
          <a:custGeom>
            <a:avLst/>
            <a:gdLst>
              <a:gd name="connsiteX0" fmla="*/ 0 w 1260132"/>
              <a:gd name="connsiteY0" fmla="*/ 0 h 1259980"/>
              <a:gd name="connsiteX1" fmla="*/ 1260132 w 1260132"/>
              <a:gd name="connsiteY1" fmla="*/ 0 h 1259980"/>
              <a:gd name="connsiteX2" fmla="*/ 1260132 w 1260132"/>
              <a:gd name="connsiteY2" fmla="*/ 1259980 h 1259980"/>
              <a:gd name="connsiteX3" fmla="*/ 6498 w 1260132"/>
              <a:gd name="connsiteY3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132" h="1259980">
                <a:moveTo>
                  <a:pt x="0" y="0"/>
                </a:moveTo>
                <a:lnTo>
                  <a:pt x="1260132" y="0"/>
                </a:lnTo>
                <a:lnTo>
                  <a:pt x="1260132" y="1259980"/>
                </a:ln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63727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 noChangeAspect="1"/>
          </p:cNvSpPr>
          <p:nvPr>
            <p:ph type="pic" sz="quarter" idx="15"/>
          </p:nvPr>
        </p:nvSpPr>
        <p:spPr>
          <a:xfrm>
            <a:off x="7554707" y="998730"/>
            <a:ext cx="3905889" cy="3834426"/>
          </a:xfrm>
          <a:custGeom>
            <a:avLst/>
            <a:gdLst>
              <a:gd name="connsiteX0" fmla="*/ 3906216 w 7812000"/>
              <a:gd name="connsiteY0" fmla="*/ 0 h 7668852"/>
              <a:gd name="connsiteX1" fmla="*/ 7811889 w 7812000"/>
              <a:gd name="connsiteY1" fmla="*/ 3805596 h 7668852"/>
              <a:gd name="connsiteX2" fmla="*/ 3906000 w 7812000"/>
              <a:gd name="connsiteY2" fmla="*/ 3834426 h 7668852"/>
              <a:gd name="connsiteX3" fmla="*/ 3906216 w 7812000"/>
              <a:gd name="connsiteY3" fmla="*/ 0 h 7668852"/>
              <a:gd name="connsiteX0" fmla="*/ 216 w 3905889"/>
              <a:gd name="connsiteY0" fmla="*/ 0 h 3834426"/>
              <a:gd name="connsiteX1" fmla="*/ 3905889 w 3905889"/>
              <a:gd name="connsiteY1" fmla="*/ 3825474 h 3834426"/>
              <a:gd name="connsiteX2" fmla="*/ 0 w 3905889"/>
              <a:gd name="connsiteY2" fmla="*/ 3834426 h 3834426"/>
              <a:gd name="connsiteX3" fmla="*/ 216 w 3905889"/>
              <a:gd name="connsiteY3" fmla="*/ 0 h 383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889" h="3834426">
                <a:moveTo>
                  <a:pt x="216" y="0"/>
                </a:moveTo>
                <a:cubicBezTo>
                  <a:pt x="2145896" y="117"/>
                  <a:pt x="3889756" y="1719172"/>
                  <a:pt x="3905889" y="3825474"/>
                </a:cubicBezTo>
                <a:lnTo>
                  <a:pt x="0" y="3834426"/>
                </a:lnTo>
                <a:lnTo>
                  <a:pt x="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10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9175" y="901986"/>
            <a:ext cx="5760000" cy="6771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1019175" y="3107031"/>
            <a:ext cx="5760000" cy="10060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1028031" y="656692"/>
            <a:ext cx="4716463" cy="200055"/>
          </a:xfrm>
        </p:spPr>
        <p:txBody>
          <a:bodyPr>
            <a:spAutoFit/>
          </a:bodyPr>
          <a:lstStyle>
            <a:lvl1pPr marL="0">
              <a:lnSpc>
                <a:spcPct val="100000"/>
              </a:lnSpc>
              <a:buFontTx/>
              <a:buNone/>
              <a:defRPr sz="1300" cap="all" baseline="0">
                <a:solidFill>
                  <a:schemeClr val="tx1"/>
                </a:solidFill>
                <a:latin typeface="+mn-lt"/>
              </a:defRPr>
            </a:lvl1pPr>
            <a:lvl2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SURTITRE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6DE5F12-D3E6-2A43-9ADF-B2F1E09FF13C}"/>
              </a:ext>
            </a:extLst>
          </p:cNvPr>
          <p:cNvSpPr/>
          <p:nvPr userDrawn="1"/>
        </p:nvSpPr>
        <p:spPr>
          <a:xfrm>
            <a:off x="10200455" y="727216"/>
            <a:ext cx="1368153" cy="1368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200" dirty="0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14B248A9-7EEF-B048-BABB-0752528F1FF8}"/>
              </a:ext>
            </a:extLst>
          </p:cNvPr>
          <p:cNvSpPr/>
          <p:nvPr userDrawn="1"/>
        </p:nvSpPr>
        <p:spPr>
          <a:xfrm>
            <a:off x="7554707" y="5065816"/>
            <a:ext cx="2304638" cy="1152180"/>
          </a:xfrm>
          <a:custGeom>
            <a:avLst/>
            <a:gdLst>
              <a:gd name="connsiteX0" fmla="*/ 0 w 2520264"/>
              <a:gd name="connsiteY0" fmla="*/ 0 h 1259980"/>
              <a:gd name="connsiteX1" fmla="*/ 2520264 w 2520264"/>
              <a:gd name="connsiteY1" fmla="*/ 0 h 1259980"/>
              <a:gd name="connsiteX2" fmla="*/ 2513766 w 2520264"/>
              <a:gd name="connsiteY2" fmla="*/ 128682 h 1259980"/>
              <a:gd name="connsiteX3" fmla="*/ 1260132 w 2520264"/>
              <a:gd name="connsiteY3" fmla="*/ 1259980 h 1259980"/>
              <a:gd name="connsiteX4" fmla="*/ 6498 w 2520264"/>
              <a:gd name="connsiteY4" fmla="*/ 128682 h 12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264" h="1259980">
                <a:moveTo>
                  <a:pt x="0" y="0"/>
                </a:moveTo>
                <a:lnTo>
                  <a:pt x="2520264" y="0"/>
                </a:lnTo>
                <a:lnTo>
                  <a:pt x="2513766" y="128682"/>
                </a:lnTo>
                <a:cubicBezTo>
                  <a:pt x="2449235" y="764115"/>
                  <a:pt x="1912591" y="1259980"/>
                  <a:pt x="1260132" y="1259980"/>
                </a:cubicBezTo>
                <a:cubicBezTo>
                  <a:pt x="607674" y="1259980"/>
                  <a:pt x="71030" y="764115"/>
                  <a:pt x="6498" y="128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fr-FR" sz="1200" dirty="0">
              <a:solidFill>
                <a:srgbClr val="FFC000"/>
              </a:solidFill>
            </a:endParaRP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5" y="2568823"/>
            <a:ext cx="1075251" cy="30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none" lIns="108000" tIns="0" rIns="108000" bIns="0" anchor="ctr"/>
          <a:lstStyle>
            <a:lvl1pPr marL="0">
              <a:lnSpc>
                <a:spcPct val="100000"/>
              </a:lnSpc>
              <a:buFontTx/>
              <a:buNone/>
              <a:defRPr sz="1400" cap="none">
                <a:solidFill>
                  <a:schemeClr val="bg1"/>
                </a:solidFill>
                <a:latin typeface="+mn-lt"/>
              </a:defRPr>
            </a:lvl1pPr>
            <a:lvl2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3pPr>
            <a:lvl4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buFontTx/>
              <a:buNone/>
              <a:defRPr sz="1500" cap="none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66925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19174" y="901986"/>
            <a:ext cx="10334625" cy="677108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19174" y="2420888"/>
            <a:ext cx="10334625" cy="2769989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99456" y="6300280"/>
            <a:ext cx="7200000" cy="153888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Tableau de Bord SSI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336539-3438-924C-824E-371D61C02CF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60496" y="6237312"/>
            <a:ext cx="1245039" cy="288032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859161" y="6300280"/>
            <a:ext cx="374585" cy="153888"/>
          </a:xfrm>
          <a:prstGeom prst="rect">
            <a:avLst/>
          </a:prstGeom>
          <a:noFill/>
        </p:spPr>
        <p:txBody>
          <a:bodyPr wrap="none" lIns="36000" tIns="0" rIns="0" bIns="0" rtlCol="0" anchor="ctr">
            <a:spAutoFit/>
          </a:bodyPr>
          <a:lstStyle>
            <a:defPPr>
              <a:defRPr lang="fr-FR"/>
            </a:defPPr>
            <a:lvl1pPr algn="r">
              <a:defRPr sz="1000"/>
            </a:lvl1pPr>
          </a:lstStyle>
          <a:p>
            <a:pPr lvl="0"/>
            <a:fld id="{678CF25D-412A-47F1-9F96-411FF3646EB8}" type="slidenum">
              <a:rPr lang="fr-FR" smtClean="0"/>
              <a:pPr lvl="0"/>
              <a:t>‹N°›</a:t>
            </a:fld>
            <a:r>
              <a:rPr lang="fr-FR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15950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1" r:id="rId5"/>
    <p:sldLayoutId id="2147483650" r:id="rId6"/>
    <p:sldLayoutId id="214748366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52" r:id="rId13"/>
    <p:sldLayoutId id="2147483662" r:id="rId14"/>
  </p:sldLayoutIdLst>
  <p:hf sldNum="0" hdr="0" dt="0"/>
  <p:txStyles>
    <p:titleStyle>
      <a:lvl1pPr marL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Tx/>
        <a:buNone/>
        <a:defRPr sz="1500" b="0" kern="1200" cap="all" baseline="0">
          <a:solidFill>
            <a:schemeClr val="tx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0"/>
        </a:spcBef>
        <a:buFontTx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50000"/>
        </a:lnSpc>
        <a:spcBef>
          <a:spcPts val="0"/>
        </a:spcBef>
        <a:buFontTx/>
        <a:buBlip>
          <a:blip r:embed="rId17"/>
        </a:buBlip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216000" algn="l" defTabSz="914400" rtl="0" eaLnBrk="1" latinLnBrk="0" hangingPunct="1">
        <a:lnSpc>
          <a:spcPct val="150000"/>
        </a:lnSpc>
        <a:spcBef>
          <a:spcPts val="0"/>
        </a:spcBef>
        <a:buFontTx/>
        <a:buBlip>
          <a:blip r:embed="rId18"/>
        </a:buBlip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16000" indent="-216000" algn="l" defTabSz="914400" rtl="0" eaLnBrk="1" latinLnBrk="0" hangingPunct="1">
        <a:lnSpc>
          <a:spcPct val="150000"/>
        </a:lnSpc>
        <a:spcBef>
          <a:spcPts val="0"/>
        </a:spcBef>
        <a:buFontTx/>
        <a:buBlip>
          <a:blip r:embed="rId19"/>
        </a:buBlip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0" indent="-216000" algn="l" defTabSz="914400" rtl="0" eaLnBrk="1" latinLnBrk="0" hangingPunct="1">
        <a:lnSpc>
          <a:spcPct val="150000"/>
        </a:lnSpc>
        <a:spcBef>
          <a:spcPts val="0"/>
        </a:spcBef>
        <a:buFontTx/>
        <a:buBlip>
          <a:blip r:embed="rId20"/>
        </a:buBlip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50000"/>
        </a:lnSpc>
        <a:spcBef>
          <a:spcPts val="0"/>
        </a:spcBef>
        <a:buFontTx/>
        <a:buBlip>
          <a:blip r:embed="rId21"/>
        </a:buBlip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0" indent="-108000" algn="l" defTabSz="914400" rtl="0" eaLnBrk="1" latinLnBrk="0" hangingPunct="1">
        <a:lnSpc>
          <a:spcPct val="150000"/>
        </a:lnSpc>
        <a:spcBef>
          <a:spcPts val="0"/>
        </a:spcBef>
        <a:buFont typeface="Poppins" panose="00000500000000000000" pitchFamily="2" charset="0"/>
        <a:buChar char="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 userDrawn="1">
          <p15:clr>
            <a:srgbClr val="F26B43"/>
          </p15:clr>
        </p15:guide>
        <p15:guide id="2" orient="horz" pos="3748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orient="horz" pos="15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18/10/relationships/comments" Target="../comments/modernComment_116_D35C4B37.xml"/><Relationship Id="rId7" Type="http://schemas.openxmlformats.org/officeDocument/2006/relationships/image" Target="../media/image12.png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.png"/><Relationship Id="rId3" Type="http://schemas.microsoft.com/office/2018/10/relationships/comments" Target="../comments/modernComment_121_EA6070EB.xml"/><Relationship Id="rId7" Type="http://schemas.openxmlformats.org/officeDocument/2006/relationships/image" Target="../media/image2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8/10/relationships/comments" Target="../comments/modernComment_118_5E5748D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18/10/relationships/comments" Target="../comments/modernComment_11B_9D284011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9175" y="3723537"/>
            <a:ext cx="6444977" cy="600164"/>
          </a:xfrm>
        </p:spPr>
        <p:txBody>
          <a:bodyPr/>
          <a:lstStyle/>
          <a:p>
            <a:r>
              <a:rPr lang="fr-FR" dirty="0"/>
              <a:t>janvier 2022</a:t>
            </a:r>
          </a:p>
          <a:p>
            <a:endParaRPr lang="fr-FR" dirty="0"/>
          </a:p>
          <a:p>
            <a:r>
              <a:rPr lang="fr-FR" sz="800" dirty="0"/>
              <a:t>Dernière MAJ : 18/02/2022</a:t>
            </a:r>
          </a:p>
        </p:txBody>
      </p:sp>
    </p:spTree>
    <p:extLst>
      <p:ext uri="{BB962C8B-B14F-4D97-AF65-F5344CB8AC3E}">
        <p14:creationId xmlns:p14="http://schemas.microsoft.com/office/powerpoint/2010/main" val="264175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3462374" y="3470857"/>
            <a:ext cx="1620000" cy="288000"/>
          </a:xfrm>
          <a:prstGeom prst="roundRect">
            <a:avLst>
              <a:gd name="adj" fmla="val 480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3491772" y="2456942"/>
            <a:ext cx="1620000" cy="288000"/>
          </a:xfrm>
          <a:prstGeom prst="roundRect">
            <a:avLst>
              <a:gd name="adj" fmla="val 4800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3467708" y="2191650"/>
            <a:ext cx="3492000" cy="3614451"/>
          </a:xfrm>
        </p:spPr>
        <p:txBody>
          <a:bodyPr/>
          <a:lstStyle/>
          <a:p>
            <a:r>
              <a:rPr lang="fr-FR" dirty="0"/>
              <a:t>Tableau de bord</a:t>
            </a:r>
          </a:p>
          <a:p>
            <a:pPr lvl="1"/>
            <a:r>
              <a:rPr lang="fr-FR" dirty="0"/>
              <a:t>Synthèse</a:t>
            </a:r>
          </a:p>
          <a:p>
            <a:pPr lvl="2"/>
            <a:r>
              <a:rPr lang="fr-FR" dirty="0"/>
              <a:t>Synthèse</a:t>
            </a:r>
          </a:p>
          <a:p>
            <a:pPr lvl="2"/>
            <a:r>
              <a:rPr lang="fr-FR" dirty="0"/>
              <a:t>Météo</a:t>
            </a:r>
          </a:p>
          <a:p>
            <a:pPr lvl="1"/>
            <a:r>
              <a:rPr lang="fr-FR" dirty="0"/>
              <a:t>Indicateurs</a:t>
            </a:r>
          </a:p>
          <a:p>
            <a:pPr lvl="2"/>
            <a:r>
              <a:rPr lang="fr-FR" dirty="0"/>
              <a:t>Sensibilisation sécurité</a:t>
            </a:r>
          </a:p>
          <a:p>
            <a:pPr lvl="2"/>
            <a:r>
              <a:rPr lang="fr-FR" dirty="0"/>
              <a:t>Sécurité de l’infrastructure</a:t>
            </a:r>
          </a:p>
          <a:p>
            <a:pPr lvl="2"/>
            <a:r>
              <a:rPr lang="fr-FR" dirty="0"/>
              <a:t>Détection &amp; gestion des crises de sécurité</a:t>
            </a:r>
          </a:p>
          <a:p>
            <a:pPr lvl="2"/>
            <a:r>
              <a:rPr lang="fr-FR" dirty="0"/>
              <a:t>Identités &amp; gestion des accès</a:t>
            </a:r>
          </a:p>
          <a:p>
            <a:pPr lvl="2"/>
            <a:r>
              <a:rPr lang="fr-FR" dirty="0"/>
              <a:t>Sécurité des données</a:t>
            </a:r>
          </a:p>
        </p:txBody>
      </p:sp>
    </p:spTree>
    <p:extLst>
      <p:ext uri="{BB962C8B-B14F-4D97-AF65-F5344CB8AC3E}">
        <p14:creationId xmlns:p14="http://schemas.microsoft.com/office/powerpoint/2010/main" val="195061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588488" y="2095887"/>
            <a:ext cx="1572318" cy="310793"/>
          </a:xfrm>
        </p:spPr>
        <p:txBody>
          <a:bodyPr/>
          <a:lstStyle/>
          <a:p>
            <a:r>
              <a:rPr lang="fr-FR" dirty="0"/>
              <a:t>Tableau de bord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1596729" y="2593648"/>
            <a:ext cx="6300000" cy="978473"/>
          </a:xfrm>
        </p:spPr>
        <p:txBody>
          <a:bodyPr/>
          <a:lstStyle/>
          <a:p>
            <a:r>
              <a:rPr lang="fr-FR" dirty="0"/>
              <a:t>Synthèse</a:t>
            </a:r>
          </a:p>
        </p:txBody>
      </p:sp>
    </p:spTree>
    <p:extLst>
      <p:ext uri="{BB962C8B-B14F-4D97-AF65-F5344CB8AC3E}">
        <p14:creationId xmlns:p14="http://schemas.microsoft.com/office/powerpoint/2010/main" val="156679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9174" y="125488"/>
            <a:ext cx="10334625" cy="492443"/>
          </a:xfrm>
        </p:spPr>
        <p:txBody>
          <a:bodyPr/>
          <a:lstStyle/>
          <a:p>
            <a:r>
              <a:rPr lang="fr-FR" sz="3200" dirty="0"/>
              <a:t>Synthèse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35360" y="908720"/>
            <a:ext cx="11521280" cy="4682820"/>
          </a:xfrm>
        </p:spPr>
        <p:txBody>
          <a:bodyPr/>
          <a:lstStyle/>
          <a:p>
            <a:pPr lvl="2"/>
            <a:r>
              <a:rPr lang="fr-FR" sz="1200" b="1" dirty="0"/>
              <a:t>0 incident de sécurité critique </a:t>
            </a:r>
            <a:r>
              <a:rPr lang="fr-FR" sz="1200" dirty="0"/>
              <a:t>; cependant, 4 sites obsolètes ont été remis en ligne sur Internet après l’attaque de novembre, et se font régulièrement attaquer ; les mesures de sécurité en place parviennent, pour le moment, à limiter l’impact mais leur remplacement doit être une priorité.</a:t>
            </a:r>
          </a:p>
          <a:p>
            <a:pPr lvl="2"/>
            <a:endParaRPr lang="fr-FR" sz="1200" dirty="0"/>
          </a:p>
          <a:p>
            <a:pPr lvl="2"/>
            <a:r>
              <a:rPr lang="fr-FR" sz="1200" dirty="0"/>
              <a:t>Plateforme de sensibilisation à la sécurité :</a:t>
            </a:r>
          </a:p>
          <a:p>
            <a:pPr marL="361950" lvl="3" indent="-215900"/>
            <a:r>
              <a:rPr lang="fr-FR" sz="1200" dirty="0"/>
              <a:t>93% de collaborateurs formés à fin janvier ; </a:t>
            </a:r>
            <a:r>
              <a:rPr lang="fr-FR" sz="1200" b="1" dirty="0"/>
              <a:t>2 points de gagnés depuis décembre ;</a:t>
            </a:r>
          </a:p>
          <a:p>
            <a:pPr marL="361950" lvl="3" indent="-215900"/>
            <a:r>
              <a:rPr lang="fr-FR" sz="1200" dirty="0"/>
              <a:t>Le traitement de la cyber-attaque ayant obligé tous les collaborateurs à changer leur mot de passe, nous n’avons qu’</a:t>
            </a:r>
            <a:r>
              <a:rPr lang="fr-FR" sz="1200" b="1" dirty="0"/>
              <a:t>1 seul identifiant ayant potentiellement fuité </a:t>
            </a:r>
            <a:r>
              <a:rPr lang="fr-FR" sz="1200" dirty="0"/>
              <a:t>sur les réseaux pirates ; </a:t>
            </a:r>
          </a:p>
          <a:p>
            <a:pPr marL="361950" lvl="3" indent="-215900"/>
            <a:r>
              <a:rPr lang="fr-FR" sz="1200" b="1" dirty="0"/>
              <a:t>Une tendance stable de notre index de risque qui est toujours de 46 </a:t>
            </a:r>
            <a:r>
              <a:rPr lang="fr-FR" sz="1200" dirty="0"/>
              <a:t>(contre 36 avant la nouvelle campagne)</a:t>
            </a:r>
            <a:r>
              <a:rPr lang="fr-FR" sz="1200" b="1" dirty="0"/>
              <a:t> </a:t>
            </a:r>
            <a:r>
              <a:rPr lang="fr-FR" sz="1200" dirty="0"/>
              <a:t>malgré une augmentation des collaborateurs formés ; la solution n’améliorera pas l’index tant que nous n’obtenons pas un meilleur score lors de nos campagnes d’hameçonnage.</a:t>
            </a:r>
          </a:p>
          <a:p>
            <a:pPr marL="215900" lvl="2" indent="-215900"/>
            <a:r>
              <a:rPr lang="fr-FR" sz="1200" b="1" dirty="0"/>
              <a:t>0 faille N1 (critique) </a:t>
            </a:r>
            <a:r>
              <a:rPr lang="fr-FR" sz="1200" dirty="0"/>
              <a:t>ce mois-ci. Le nombre de failles </a:t>
            </a:r>
            <a:r>
              <a:rPr lang="fr-FR" sz="1200" b="1" dirty="0"/>
              <a:t>N2 </a:t>
            </a:r>
            <a:r>
              <a:rPr lang="fr-FR" sz="1200" dirty="0"/>
              <a:t>(majeures)</a:t>
            </a:r>
            <a:r>
              <a:rPr lang="fr-FR" sz="1200" b="1" dirty="0"/>
              <a:t> est de  11 </a:t>
            </a:r>
            <a:r>
              <a:rPr lang="fr-FR" sz="1200" dirty="0"/>
              <a:t>(contre 12 en décembre).</a:t>
            </a:r>
          </a:p>
          <a:p>
            <a:pPr marL="215900" lvl="2" indent="-215900"/>
            <a:r>
              <a:rPr lang="fr-FR" sz="1200" dirty="0"/>
              <a:t>Nous avons validé les aspects sécurité de </a:t>
            </a:r>
            <a:r>
              <a:rPr lang="fr-FR" sz="1200" b="1" dirty="0"/>
              <a:t>102 projets métier </a:t>
            </a:r>
            <a:r>
              <a:rPr lang="fr-FR" sz="1200" dirty="0"/>
              <a:t>(+3 comparé à décembre) en cumul depuis le début de l’année, nous n’avons donc rejeté aucun projet.</a:t>
            </a:r>
          </a:p>
          <a:p>
            <a:pPr marL="215900" lvl="2" indent="-215900"/>
            <a:r>
              <a:rPr lang="fr-FR" sz="1200" dirty="0"/>
              <a:t>51 nouveaux comptes sont devenus inactifs durant le mois de janvier ; une forte hausse qui montre une inactivité marquée de fin novembre à début décembre. Cela est davantage dû à une activité normale qu’un reliquat de comptes que nous n’aurions pas vus ; nous avons donc communiqué cette liste à l’équipe RH afin de procéder aux désactivations.</a:t>
            </a:r>
          </a:p>
        </p:txBody>
      </p:sp>
    </p:spTree>
    <p:extLst>
      <p:ext uri="{BB962C8B-B14F-4D97-AF65-F5344CB8AC3E}">
        <p14:creationId xmlns:p14="http://schemas.microsoft.com/office/powerpoint/2010/main" val="154736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549ABCB-9632-4B55-AD42-7FFE787E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053" y="326723"/>
            <a:ext cx="399902" cy="2913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6260" y="188640"/>
            <a:ext cx="1548434" cy="430887"/>
          </a:xfrm>
        </p:spPr>
        <p:txBody>
          <a:bodyPr/>
          <a:lstStyle/>
          <a:p>
            <a:r>
              <a:rPr lang="fr-FR" sz="2800" dirty="0"/>
              <a:t>Météo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059F93-CE48-44D0-B52E-69B2A6F49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776" y="272316"/>
            <a:ext cx="398031" cy="4289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12765DC-048F-454C-8CEE-7B127075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127" y="698467"/>
            <a:ext cx="584987" cy="253721"/>
          </a:xfrm>
          <a:prstGeom prst="rect">
            <a:avLst/>
          </a:prstGeom>
        </p:spPr>
      </p:pic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6BD9B90-83D0-45A7-BE20-71BC42D4EEE9}"/>
              </a:ext>
            </a:extLst>
          </p:cNvPr>
          <p:cNvSpPr txBox="1">
            <a:spLocks/>
          </p:cNvSpPr>
          <p:nvPr/>
        </p:nvSpPr>
        <p:spPr>
          <a:xfrm>
            <a:off x="10287373" y="451871"/>
            <a:ext cx="708114" cy="507253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7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8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700" b="0" dirty="0"/>
              <a:t>KO</a:t>
            </a:r>
          </a:p>
          <a:p>
            <a:pPr marL="0" lvl="1" indent="0">
              <a:buNone/>
            </a:pPr>
            <a:r>
              <a:rPr lang="fr-FR" sz="700" b="0" dirty="0"/>
              <a:t>Régression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0F78FD6-F74B-4EAD-A779-E1F88AA17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3003" y="669477"/>
            <a:ext cx="584987" cy="253721"/>
          </a:xfrm>
          <a:prstGeom prst="rect">
            <a:avLst/>
          </a:prstGeom>
        </p:spPr>
      </p:pic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A07F03EA-4DE1-45E5-B42E-B5DDB11D4E11}"/>
              </a:ext>
            </a:extLst>
          </p:cNvPr>
          <p:cNvSpPr txBox="1">
            <a:spLocks/>
          </p:cNvSpPr>
          <p:nvPr/>
        </p:nvSpPr>
        <p:spPr>
          <a:xfrm>
            <a:off x="9019509" y="433772"/>
            <a:ext cx="811023" cy="529391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7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8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700" b="0" dirty="0"/>
              <a:t>Attention</a:t>
            </a:r>
          </a:p>
          <a:p>
            <a:pPr marL="0" lvl="1" indent="0">
              <a:buNone/>
            </a:pPr>
            <a:r>
              <a:rPr lang="fr-FR" sz="700" b="0" dirty="0"/>
              <a:t>Pas de progrès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B754FA7B-53E9-4A2A-B8A2-95A264EC877B}"/>
              </a:ext>
            </a:extLst>
          </p:cNvPr>
          <p:cNvSpPr txBox="1">
            <a:spLocks/>
          </p:cNvSpPr>
          <p:nvPr/>
        </p:nvSpPr>
        <p:spPr>
          <a:xfrm>
            <a:off x="7177033" y="-61173"/>
            <a:ext cx="938148" cy="567039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7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8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700" b="0" dirty="0"/>
              <a:t>Légende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AB9C7F9-1C27-453E-9E44-BE0BE02682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1473" y="537578"/>
            <a:ext cx="576262" cy="4213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21ECE5B-B8C0-46AD-8646-137BF6540D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953" y="372722"/>
            <a:ext cx="398031" cy="253721"/>
          </a:xfrm>
          <a:prstGeom prst="rect">
            <a:avLst/>
          </a:prstGeom>
        </p:spPr>
      </p:pic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706F8FFA-2BB5-4F70-996C-F4166D29BFA3}"/>
              </a:ext>
            </a:extLst>
          </p:cNvPr>
          <p:cNvSpPr txBox="1">
            <a:spLocks/>
          </p:cNvSpPr>
          <p:nvPr/>
        </p:nvSpPr>
        <p:spPr>
          <a:xfrm>
            <a:off x="7824183" y="419538"/>
            <a:ext cx="1079730" cy="517498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7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8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700" b="0" dirty="0"/>
              <a:t>OK</a:t>
            </a:r>
          </a:p>
          <a:p>
            <a:pPr marL="0" lvl="1" indent="0">
              <a:buNone/>
            </a:pPr>
            <a:r>
              <a:rPr lang="fr-FR" sz="700" b="0" dirty="0"/>
              <a:t>Des progrès</a:t>
            </a: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8B3C09D-5C06-4109-A8B8-DA529A2DA8B3}"/>
              </a:ext>
            </a:extLst>
          </p:cNvPr>
          <p:cNvSpPr/>
          <p:nvPr/>
        </p:nvSpPr>
        <p:spPr>
          <a:xfrm>
            <a:off x="7921921" y="5452675"/>
            <a:ext cx="4248472" cy="1311808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21B38F62-0A4F-4D6C-95FF-19028C4F7B6B}"/>
              </a:ext>
            </a:extLst>
          </p:cNvPr>
          <p:cNvSpPr/>
          <p:nvPr/>
        </p:nvSpPr>
        <p:spPr>
          <a:xfrm>
            <a:off x="0" y="5546192"/>
            <a:ext cx="4248472" cy="1311808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E55E924-25DF-4DC1-975E-FA345369F6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1425" y="793744"/>
            <a:ext cx="5299636" cy="250838"/>
          </a:xfrm>
        </p:spPr>
        <p:txBody>
          <a:bodyPr/>
          <a:lstStyle/>
          <a:p>
            <a:pPr lvl="2"/>
            <a:r>
              <a:rPr lang="fr-FR" sz="1200" dirty="0"/>
              <a:t>Cette météo présente une synthèse sur les divers indicateurs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AB133D0-ABFF-4ADB-9114-80F42A9302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82" t="7855" r="50776" b="79903"/>
          <a:stretch/>
        </p:blipFill>
        <p:spPr>
          <a:xfrm>
            <a:off x="8697556" y="669477"/>
            <a:ext cx="321954" cy="6521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87F2C3-AAAF-4358-8D34-8FEB84512C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194621"/>
            <a:ext cx="12192000" cy="564914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9CECDC-F372-474B-A6D4-9764E69216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2726" t="10087" r="39506" b="77166"/>
          <a:stretch/>
        </p:blipFill>
        <p:spPr>
          <a:xfrm>
            <a:off x="6466214" y="4019193"/>
            <a:ext cx="936104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1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1588488" y="2095887"/>
            <a:ext cx="1572318" cy="310793"/>
          </a:xfrm>
        </p:spPr>
        <p:txBody>
          <a:bodyPr/>
          <a:lstStyle/>
          <a:p>
            <a:r>
              <a:rPr lang="fr-FR" dirty="0"/>
              <a:t>Tableau de bord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1596729" y="2593648"/>
            <a:ext cx="6300000" cy="978473"/>
          </a:xfrm>
        </p:spPr>
        <p:txBody>
          <a:bodyPr/>
          <a:lstStyle/>
          <a:p>
            <a:r>
              <a:rPr lang="fr-FR" dirty="0"/>
              <a:t>Indicateurs</a:t>
            </a:r>
          </a:p>
        </p:txBody>
      </p:sp>
    </p:spTree>
    <p:extLst>
      <p:ext uri="{BB962C8B-B14F-4D97-AF65-F5344CB8AC3E}">
        <p14:creationId xmlns:p14="http://schemas.microsoft.com/office/powerpoint/2010/main" val="286750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63772" y="27286"/>
            <a:ext cx="4932810" cy="492443"/>
          </a:xfrm>
        </p:spPr>
        <p:txBody>
          <a:bodyPr/>
          <a:lstStyle/>
          <a:p>
            <a:r>
              <a:rPr lang="fr-FR" sz="3200" dirty="0"/>
              <a:t>Sensibilisation sécurité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28FD7356-D57B-420F-BCC4-55BD1D641F5D}"/>
              </a:ext>
            </a:extLst>
          </p:cNvPr>
          <p:cNvSpPr/>
          <p:nvPr/>
        </p:nvSpPr>
        <p:spPr>
          <a:xfrm rot="16200000">
            <a:off x="-351661" y="1064950"/>
            <a:ext cx="1961581" cy="29422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Statut sur le hameçonnage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E0501C4C-B91A-4C3F-B68E-8FEE684A96E5}"/>
              </a:ext>
            </a:extLst>
          </p:cNvPr>
          <p:cNvSpPr/>
          <p:nvPr/>
        </p:nvSpPr>
        <p:spPr>
          <a:xfrm>
            <a:off x="749994" y="124847"/>
            <a:ext cx="4248472" cy="2124230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832A9297-9730-49C5-9ABD-1012BC71BDD1}"/>
              </a:ext>
            </a:extLst>
          </p:cNvPr>
          <p:cNvSpPr/>
          <p:nvPr/>
        </p:nvSpPr>
        <p:spPr>
          <a:xfrm>
            <a:off x="11312520" y="127851"/>
            <a:ext cx="256767" cy="195166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Espace réservé du texte 5">
            <a:extLst>
              <a:ext uri="{FF2B5EF4-FFF2-40B4-BE49-F238E27FC236}">
                <a16:creationId xmlns:a16="http://schemas.microsoft.com/office/drawing/2014/main" id="{F056B9B4-FC87-4477-A386-6D02E76746D7}"/>
              </a:ext>
            </a:extLst>
          </p:cNvPr>
          <p:cNvSpPr txBox="1">
            <a:spLocks/>
          </p:cNvSpPr>
          <p:nvPr/>
        </p:nvSpPr>
        <p:spPr>
          <a:xfrm>
            <a:off x="10405136" y="133782"/>
            <a:ext cx="798195" cy="27945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Statut dans la barre de titre :</a:t>
            </a:r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7C3AC996-D9D5-4377-9ABA-94D9F139659D}"/>
              </a:ext>
            </a:extLst>
          </p:cNvPr>
          <p:cNvSpPr txBox="1">
            <a:spLocks/>
          </p:cNvSpPr>
          <p:nvPr/>
        </p:nvSpPr>
        <p:spPr>
          <a:xfrm>
            <a:off x="11635570" y="178408"/>
            <a:ext cx="293757" cy="139824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OK</a:t>
            </a:r>
          </a:p>
        </p:txBody>
      </p:sp>
      <p:sp>
        <p:nvSpPr>
          <p:cNvPr id="36" name="Rounded Rectangle 20">
            <a:extLst>
              <a:ext uri="{FF2B5EF4-FFF2-40B4-BE49-F238E27FC236}">
                <a16:creationId xmlns:a16="http://schemas.microsoft.com/office/drawing/2014/main" id="{C897A16E-A2A1-42FA-9998-2FD9F0778ABF}"/>
              </a:ext>
            </a:extLst>
          </p:cNvPr>
          <p:cNvSpPr/>
          <p:nvPr/>
        </p:nvSpPr>
        <p:spPr>
          <a:xfrm>
            <a:off x="11310304" y="451738"/>
            <a:ext cx="256767" cy="195166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F2EF4AD6-1E58-43D4-88A3-F8EF96D29C65}"/>
              </a:ext>
            </a:extLst>
          </p:cNvPr>
          <p:cNvSpPr txBox="1">
            <a:spLocks/>
          </p:cNvSpPr>
          <p:nvPr/>
        </p:nvSpPr>
        <p:spPr>
          <a:xfrm>
            <a:off x="11633354" y="502295"/>
            <a:ext cx="558646" cy="15439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Attention</a:t>
            </a:r>
          </a:p>
        </p:txBody>
      </p:sp>
      <p:sp>
        <p:nvSpPr>
          <p:cNvPr id="38" name="Rounded Rectangle 20">
            <a:extLst>
              <a:ext uri="{FF2B5EF4-FFF2-40B4-BE49-F238E27FC236}">
                <a16:creationId xmlns:a16="http://schemas.microsoft.com/office/drawing/2014/main" id="{530C5B0F-89B5-41BA-BFE3-CC4347FD134E}"/>
              </a:ext>
            </a:extLst>
          </p:cNvPr>
          <p:cNvSpPr/>
          <p:nvPr/>
        </p:nvSpPr>
        <p:spPr>
          <a:xfrm>
            <a:off x="11310304" y="812678"/>
            <a:ext cx="256767" cy="195166"/>
          </a:xfrm>
          <a:prstGeom prst="roundRect">
            <a:avLst>
              <a:gd name="adj" fmla="val 0"/>
            </a:avLst>
          </a:prstGeom>
          <a:solidFill>
            <a:srgbClr val="FF0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9370E325-53FD-4DD3-A061-F80CB61D549E}"/>
              </a:ext>
            </a:extLst>
          </p:cNvPr>
          <p:cNvSpPr txBox="1">
            <a:spLocks/>
          </p:cNvSpPr>
          <p:nvPr/>
        </p:nvSpPr>
        <p:spPr>
          <a:xfrm>
            <a:off x="11633354" y="863235"/>
            <a:ext cx="558646" cy="15439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KO</a:t>
            </a:r>
          </a:p>
        </p:txBody>
      </p: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147E2466-5C8F-4CE2-8E58-829E055B27CE}"/>
              </a:ext>
            </a:extLst>
          </p:cNvPr>
          <p:cNvSpPr/>
          <p:nvPr/>
        </p:nvSpPr>
        <p:spPr>
          <a:xfrm rot="16200000">
            <a:off x="-406113" y="3341932"/>
            <a:ext cx="2070486" cy="29422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Statut sur la formation sécurité</a:t>
            </a:r>
          </a:p>
        </p:txBody>
      </p:sp>
      <p:sp>
        <p:nvSpPr>
          <p:cNvPr id="43" name="Rounded Rectangle 9">
            <a:extLst>
              <a:ext uri="{FF2B5EF4-FFF2-40B4-BE49-F238E27FC236}">
                <a16:creationId xmlns:a16="http://schemas.microsoft.com/office/drawing/2014/main" id="{35C1FB40-2E29-4504-9B88-EDC24CE7C739}"/>
              </a:ext>
            </a:extLst>
          </p:cNvPr>
          <p:cNvSpPr/>
          <p:nvPr/>
        </p:nvSpPr>
        <p:spPr>
          <a:xfrm>
            <a:off x="749994" y="2385583"/>
            <a:ext cx="4248472" cy="2124230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1BF3837-C17F-4471-8D8B-AEF2BD9A2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96" y="2497345"/>
            <a:ext cx="3980454" cy="1870598"/>
          </a:xfrm>
          <a:prstGeom prst="rect">
            <a:avLst/>
          </a:prstGeom>
        </p:spPr>
      </p:pic>
      <p:sp>
        <p:nvSpPr>
          <p:cNvPr id="45" name="Rounded Rectangle 20">
            <a:extLst>
              <a:ext uri="{FF2B5EF4-FFF2-40B4-BE49-F238E27FC236}">
                <a16:creationId xmlns:a16="http://schemas.microsoft.com/office/drawing/2014/main" id="{562AE6A1-FD1B-4383-A7CF-5B6D55F568BF}"/>
              </a:ext>
            </a:extLst>
          </p:cNvPr>
          <p:cNvSpPr/>
          <p:nvPr/>
        </p:nvSpPr>
        <p:spPr>
          <a:xfrm rot="16200000">
            <a:off x="-351661" y="5551189"/>
            <a:ext cx="1961581" cy="29422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</a:rPr>
              <a:t>Statut sur l’exposition de nos identifiants</a:t>
            </a:r>
          </a:p>
        </p:txBody>
      </p:sp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1306BBD1-1828-4662-904D-1DAD8B4CB0F1}"/>
              </a:ext>
            </a:extLst>
          </p:cNvPr>
          <p:cNvSpPr/>
          <p:nvPr/>
        </p:nvSpPr>
        <p:spPr>
          <a:xfrm>
            <a:off x="749994" y="4636187"/>
            <a:ext cx="4248472" cy="2124230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AAB0A617-8210-4B52-AC56-A2CCBD516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96" y="4739240"/>
            <a:ext cx="3980454" cy="18705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86D1AF5-4844-4DE7-B4AB-E81A2474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96" y="248162"/>
            <a:ext cx="3980454" cy="188469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5A94334B-2D74-461C-A357-326CDA27A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23" y="1624294"/>
            <a:ext cx="3523477" cy="17979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A269A6-8EB2-470A-9A19-E6326B3560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480" y="1695231"/>
            <a:ext cx="2520733" cy="1517139"/>
          </a:xfrm>
          <a:prstGeom prst="rect">
            <a:avLst/>
          </a:prstGeom>
        </p:spPr>
      </p:pic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72B19129-F4B8-4661-8866-A261921BB368}"/>
              </a:ext>
            </a:extLst>
          </p:cNvPr>
          <p:cNvSpPr/>
          <p:nvPr/>
        </p:nvSpPr>
        <p:spPr>
          <a:xfrm>
            <a:off x="7921921" y="5452675"/>
            <a:ext cx="4248472" cy="1311808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Espace réservé du texte 4">
            <a:extLst>
              <a:ext uri="{FF2B5EF4-FFF2-40B4-BE49-F238E27FC236}">
                <a16:creationId xmlns:a16="http://schemas.microsoft.com/office/drawing/2014/main" id="{97285490-9B4E-409F-AD94-BD2F715B5387}"/>
              </a:ext>
            </a:extLst>
          </p:cNvPr>
          <p:cNvSpPr txBox="1">
            <a:spLocks/>
          </p:cNvSpPr>
          <p:nvPr/>
        </p:nvSpPr>
        <p:spPr>
          <a:xfrm>
            <a:off x="6146926" y="646904"/>
            <a:ext cx="4205304" cy="469487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None/>
              <a:defRPr sz="1500" b="0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Blip>
                <a:blip r:embed="rId11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Blip>
                <a:blip r:embed="rId12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Blip>
                <a:blip r:embed="rId13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Blip>
                <a:blip r:embed="rId14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Tx/>
              <a:buBlip>
                <a:blip r:embed="rId15"/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0" indent="-1080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Poppins" panose="00000500000000000000" pitchFamily="2" charset="0"/>
              <a:buChar char="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fr-FR" sz="700" b="1" dirty="0"/>
              <a:t>Calcul de l’index de risque</a:t>
            </a:r>
          </a:p>
          <a:p>
            <a:pPr lvl="2"/>
            <a:r>
              <a:rPr lang="fr-FR" sz="700" dirty="0"/>
              <a:t>L’index de risque sur la sensibilisation sécurité d’April est basé sur plusieurs facteurs, dont les 3 indicateurs mentionnés sur la gauche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F5B6DCF3-67FD-4A97-A111-D13F7EB202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4162" y="3549591"/>
            <a:ext cx="6391264" cy="2517356"/>
          </a:xfrm>
        </p:spPr>
        <p:txBody>
          <a:bodyPr/>
          <a:lstStyle/>
          <a:p>
            <a:pPr marL="0" lvl="2" indent="0">
              <a:buNone/>
            </a:pPr>
            <a:r>
              <a:rPr lang="fr-FR" sz="1000" b="1" dirty="0"/>
              <a:t>Résultat de l’analyse</a:t>
            </a:r>
          </a:p>
          <a:p>
            <a:pPr lvl="2"/>
            <a:r>
              <a:rPr lang="fr-FR" sz="1000" dirty="0"/>
              <a:t>La dernière campagne a donné</a:t>
            </a:r>
            <a:r>
              <a:rPr lang="fr-FR" sz="1000" b="1" dirty="0"/>
              <a:t> 24% de collaborateurs piégés </a:t>
            </a:r>
            <a:r>
              <a:rPr lang="fr-FR" sz="1000" dirty="0"/>
              <a:t>;</a:t>
            </a:r>
            <a:r>
              <a:rPr lang="fr-FR" sz="1000" b="1" dirty="0"/>
              <a:t> 491</a:t>
            </a:r>
            <a:r>
              <a:rPr lang="fr-FR" sz="1000" dirty="0"/>
              <a:t> ont cliqué sur un lien, </a:t>
            </a:r>
            <a:r>
              <a:rPr lang="fr-FR" sz="1000" b="1" dirty="0"/>
              <a:t>33</a:t>
            </a:r>
            <a:r>
              <a:rPr lang="fr-FR" sz="1000" dirty="0"/>
              <a:t> ont ouvert une pièce jointe infectée.  Cependant, personne n’a été piégé par la campagne de SMS ;</a:t>
            </a:r>
          </a:p>
          <a:p>
            <a:pPr lvl="2"/>
            <a:r>
              <a:rPr lang="fr-FR" sz="1000" dirty="0"/>
              <a:t>Nous en sommes à </a:t>
            </a:r>
            <a:r>
              <a:rPr lang="fr-FR" sz="1000" b="1" dirty="0"/>
              <a:t>93% de collaborateurs formés</a:t>
            </a:r>
            <a:r>
              <a:rPr lang="fr-FR" sz="1000" dirty="0"/>
              <a:t>, avec une progression de 2% depuis décembre. Il reste encore 129 collaborateurs à former ;</a:t>
            </a:r>
          </a:p>
          <a:p>
            <a:pPr lvl="2"/>
            <a:r>
              <a:rPr lang="fr-FR" sz="1000" b="1" dirty="0"/>
              <a:t>1 collaborateur a ses identifiants vulnérables </a:t>
            </a:r>
            <a:r>
              <a:rPr lang="fr-FR" sz="1000" dirty="0"/>
              <a:t>;</a:t>
            </a:r>
          </a:p>
          <a:p>
            <a:pPr lvl="2"/>
            <a:r>
              <a:rPr lang="fr-FR" sz="1000" dirty="0"/>
              <a:t>Nous sommes toujours à un score </a:t>
            </a:r>
            <a:r>
              <a:rPr lang="fr-FR" sz="1000" b="1" dirty="0"/>
              <a:t>de 46</a:t>
            </a:r>
            <a:r>
              <a:rPr lang="fr-FR" sz="1000" dirty="0"/>
              <a:t>. En effet, en dépit d’une proportion de personnes formées plus grande à ce jour, un pourcentage relativement élevé de collaborateurs se sont fait piéger ;</a:t>
            </a:r>
          </a:p>
          <a:p>
            <a:pPr lvl="2"/>
            <a:r>
              <a:rPr lang="fr-FR" sz="1000" dirty="0"/>
              <a:t>A noter que le benchmark </a:t>
            </a:r>
            <a:r>
              <a:rPr lang="fr-FR" sz="1000" b="1" dirty="0"/>
              <a:t>des compagnies financières avec plus de 1000 employés (après un an de campagne) remonte 50% de piégés</a:t>
            </a:r>
            <a:r>
              <a:rPr lang="fr-FR" sz="1000" dirty="0"/>
              <a:t>.</a:t>
            </a:r>
            <a:endParaRPr lang="fr-FR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BDE7D-642A-4D43-B991-24322216BAC0}"/>
              </a:ext>
            </a:extLst>
          </p:cNvPr>
          <p:cNvSpPr/>
          <p:nvPr/>
        </p:nvSpPr>
        <p:spPr>
          <a:xfrm>
            <a:off x="5340926" y="542728"/>
            <a:ext cx="45719" cy="59344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0FDF6E-9B49-4A34-B456-D16CA15F8A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22108">
            <a:off x="5843225" y="1373756"/>
            <a:ext cx="127309" cy="408824"/>
          </a:xfrm>
          <a:prstGeom prst="rect">
            <a:avLst/>
          </a:prstGeom>
        </p:spPr>
      </p:pic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3BA67D3-C038-45FB-BDD6-C384F0D113CE}"/>
              </a:ext>
            </a:extLst>
          </p:cNvPr>
          <p:cNvSpPr txBox="1">
            <a:spLocks/>
          </p:cNvSpPr>
          <p:nvPr/>
        </p:nvSpPr>
        <p:spPr>
          <a:xfrm>
            <a:off x="5688281" y="1789426"/>
            <a:ext cx="627710" cy="18585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Mois N-1</a:t>
            </a:r>
          </a:p>
        </p:txBody>
      </p:sp>
      <p:sp>
        <p:nvSpPr>
          <p:cNvPr id="27" name="Triangle isocèle 26">
            <a:extLst>
              <a:ext uri="{FF2B5EF4-FFF2-40B4-BE49-F238E27FC236}">
                <a16:creationId xmlns:a16="http://schemas.microsoft.com/office/drawing/2014/main" id="{4EBBF39D-D4E0-44A9-BEC5-9AB9DD5D19A8}"/>
              </a:ext>
            </a:extLst>
          </p:cNvPr>
          <p:cNvSpPr/>
          <p:nvPr/>
        </p:nvSpPr>
        <p:spPr>
          <a:xfrm>
            <a:off x="6326247" y="1333554"/>
            <a:ext cx="137284" cy="417764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F2C11721-43D0-4881-99C9-830591D3DBE7}"/>
              </a:ext>
            </a:extLst>
          </p:cNvPr>
          <p:cNvSpPr txBox="1">
            <a:spLocks/>
          </p:cNvSpPr>
          <p:nvPr/>
        </p:nvSpPr>
        <p:spPr>
          <a:xfrm>
            <a:off x="6254558" y="1793304"/>
            <a:ext cx="627710" cy="18585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Mois N</a:t>
            </a:r>
          </a:p>
        </p:txBody>
      </p:sp>
    </p:spTree>
    <p:extLst>
      <p:ext uri="{BB962C8B-B14F-4D97-AF65-F5344CB8AC3E}">
        <p14:creationId xmlns:p14="http://schemas.microsoft.com/office/powerpoint/2010/main" val="39321889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9">
            <a:extLst>
              <a:ext uri="{FF2B5EF4-FFF2-40B4-BE49-F238E27FC236}">
                <a16:creationId xmlns:a16="http://schemas.microsoft.com/office/drawing/2014/main" id="{44E48073-743F-42FA-9979-2A7C90ACA5EF}"/>
              </a:ext>
            </a:extLst>
          </p:cNvPr>
          <p:cNvSpPr/>
          <p:nvPr/>
        </p:nvSpPr>
        <p:spPr>
          <a:xfrm>
            <a:off x="7921921" y="5452675"/>
            <a:ext cx="4248472" cy="1311808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9174" y="58813"/>
            <a:ext cx="10334625" cy="492443"/>
          </a:xfrm>
        </p:spPr>
        <p:txBody>
          <a:bodyPr/>
          <a:lstStyle/>
          <a:p>
            <a:r>
              <a:rPr lang="fr-FR" sz="3200" dirty="0"/>
              <a:t>Indicateurs lot 1 </a:t>
            </a:r>
            <a:r>
              <a:rPr lang="fr-FR" sz="1200" dirty="0"/>
              <a:t>(sécurité de l’infrastructure + détection &amp; gestion des crises de sécurité)</a:t>
            </a:r>
            <a:endParaRPr lang="fr-FR" sz="32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Tableau de Bord SSI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BBAD3662-4944-4B8E-918C-0155211C2D29}"/>
              </a:ext>
            </a:extLst>
          </p:cNvPr>
          <p:cNvSpPr/>
          <p:nvPr/>
        </p:nvSpPr>
        <p:spPr>
          <a:xfrm>
            <a:off x="11312520" y="127851"/>
            <a:ext cx="256767" cy="195166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55EB56F8-D484-44F0-A863-8FED6374B37E}"/>
              </a:ext>
            </a:extLst>
          </p:cNvPr>
          <p:cNvSpPr txBox="1">
            <a:spLocks/>
          </p:cNvSpPr>
          <p:nvPr/>
        </p:nvSpPr>
        <p:spPr>
          <a:xfrm>
            <a:off x="11635570" y="178408"/>
            <a:ext cx="293757" cy="139824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OK</a:t>
            </a:r>
          </a:p>
        </p:txBody>
      </p: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id="{1A0B176C-4799-430D-85BC-CEF004A59744}"/>
              </a:ext>
            </a:extLst>
          </p:cNvPr>
          <p:cNvSpPr/>
          <p:nvPr/>
        </p:nvSpPr>
        <p:spPr>
          <a:xfrm>
            <a:off x="11310304" y="451738"/>
            <a:ext cx="256767" cy="195166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506416EC-C4F2-47AA-AB89-98DED3B8D42F}"/>
              </a:ext>
            </a:extLst>
          </p:cNvPr>
          <p:cNvSpPr txBox="1">
            <a:spLocks/>
          </p:cNvSpPr>
          <p:nvPr/>
        </p:nvSpPr>
        <p:spPr>
          <a:xfrm>
            <a:off x="11633354" y="502295"/>
            <a:ext cx="558646" cy="15439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Attention</a:t>
            </a:r>
          </a:p>
        </p:txBody>
      </p:sp>
      <p:sp>
        <p:nvSpPr>
          <p:cNvPr id="31" name="Rounded Rectangle 20">
            <a:extLst>
              <a:ext uri="{FF2B5EF4-FFF2-40B4-BE49-F238E27FC236}">
                <a16:creationId xmlns:a16="http://schemas.microsoft.com/office/drawing/2014/main" id="{49F03826-F780-4B04-BCF8-F976A44638C7}"/>
              </a:ext>
            </a:extLst>
          </p:cNvPr>
          <p:cNvSpPr/>
          <p:nvPr/>
        </p:nvSpPr>
        <p:spPr>
          <a:xfrm>
            <a:off x="11310304" y="812678"/>
            <a:ext cx="256767" cy="195166"/>
          </a:xfrm>
          <a:prstGeom prst="roundRect">
            <a:avLst>
              <a:gd name="adj" fmla="val 0"/>
            </a:avLst>
          </a:prstGeom>
          <a:solidFill>
            <a:srgbClr val="FF0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F6BA45B7-A294-41BD-AFF4-F70AF868E920}"/>
              </a:ext>
            </a:extLst>
          </p:cNvPr>
          <p:cNvSpPr txBox="1">
            <a:spLocks/>
          </p:cNvSpPr>
          <p:nvPr/>
        </p:nvSpPr>
        <p:spPr>
          <a:xfrm>
            <a:off x="11633354" y="863235"/>
            <a:ext cx="558646" cy="15439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KO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C0F87769-9355-4FCB-AAB5-376D6867ECAE}"/>
              </a:ext>
            </a:extLst>
          </p:cNvPr>
          <p:cNvSpPr txBox="1">
            <a:spLocks/>
          </p:cNvSpPr>
          <p:nvPr/>
        </p:nvSpPr>
        <p:spPr>
          <a:xfrm>
            <a:off x="10405136" y="133782"/>
            <a:ext cx="798195" cy="27945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Statut dans la barre de titre :</a:t>
            </a:r>
          </a:p>
        </p:txBody>
      </p:sp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0D5EB7B4-85FE-4A66-AFD4-345F67AE3279}"/>
              </a:ext>
            </a:extLst>
          </p:cNvPr>
          <p:cNvSpPr/>
          <p:nvPr/>
        </p:nvSpPr>
        <p:spPr>
          <a:xfrm>
            <a:off x="1041219" y="3678236"/>
            <a:ext cx="3974661" cy="29422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Pourcentage de postes de travail sous Windows version 10 mis à jour par les correctifs de sécurité</a:t>
            </a: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DD0332BD-F185-4AE8-8D41-157903ED2B32}"/>
              </a:ext>
            </a:extLst>
          </p:cNvPr>
          <p:cNvSpPr/>
          <p:nvPr/>
        </p:nvSpPr>
        <p:spPr>
          <a:xfrm>
            <a:off x="983432" y="3969666"/>
            <a:ext cx="4248472" cy="2728689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r>
              <a:rPr lang="fr-FR" sz="900" dirty="0">
                <a:solidFill>
                  <a:schemeClr val="bg1"/>
                </a:solidFill>
              </a:rPr>
              <a:t>Le déploiement des mises à jour a été relancé, </a:t>
            </a:r>
            <a:r>
              <a:rPr lang="fr-FR" sz="900" b="1" dirty="0">
                <a:solidFill>
                  <a:schemeClr val="bg1"/>
                </a:solidFill>
              </a:rPr>
              <a:t>nous sommes légèrement en retard </a:t>
            </a:r>
            <a:r>
              <a:rPr lang="fr-FR" sz="900" dirty="0">
                <a:solidFill>
                  <a:schemeClr val="bg1"/>
                </a:solidFill>
              </a:rPr>
              <a:t>sur les correctifs de sécurité.</a:t>
            </a:r>
          </a:p>
          <a:p>
            <a:endParaRPr lang="fr-FR" sz="700" i="1" dirty="0">
              <a:solidFill>
                <a:schemeClr val="bg1"/>
              </a:solidFill>
            </a:endParaRPr>
          </a:p>
          <a:p>
            <a:r>
              <a:rPr lang="fr-FR" sz="700" i="1" dirty="0">
                <a:solidFill>
                  <a:schemeClr val="bg1"/>
                </a:solidFill>
              </a:rPr>
              <a:t>NB : nous ne prenons pas en compte les versions antérieures de Windows (version 7) car l’obsolescence est gérée par le programme NEXT de migration vers Windows 10!</a:t>
            </a:r>
          </a:p>
          <a:p>
            <a:pPr marL="285750" indent="-285750">
              <a:buFontTx/>
              <a:buChar char="-"/>
            </a:pPr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AF1C0DF-BE79-4FC2-B18C-471620A04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167" y="4107838"/>
            <a:ext cx="3882990" cy="1681638"/>
          </a:xfrm>
          <a:prstGeom prst="rect">
            <a:avLst/>
          </a:prstGeom>
        </p:spPr>
      </p:pic>
      <p:sp>
        <p:nvSpPr>
          <p:cNvPr id="44" name="Rounded Rectangle 20">
            <a:extLst>
              <a:ext uri="{FF2B5EF4-FFF2-40B4-BE49-F238E27FC236}">
                <a16:creationId xmlns:a16="http://schemas.microsoft.com/office/drawing/2014/main" id="{051C78C4-A28D-4C58-AFCE-360E2B8C9CB3}"/>
              </a:ext>
            </a:extLst>
          </p:cNvPr>
          <p:cNvSpPr/>
          <p:nvPr/>
        </p:nvSpPr>
        <p:spPr>
          <a:xfrm>
            <a:off x="396781" y="644058"/>
            <a:ext cx="4008279" cy="262856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Proportion entre emails frauduleux et légitimes</a:t>
            </a: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4CCBFBAB-D4F8-4029-B4EF-1D16D5CE1464}"/>
              </a:ext>
            </a:extLst>
          </p:cNvPr>
          <p:cNvSpPr/>
          <p:nvPr/>
        </p:nvSpPr>
        <p:spPr>
          <a:xfrm>
            <a:off x="338994" y="892321"/>
            <a:ext cx="4248472" cy="2728689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r>
              <a:rPr lang="fr-FR" sz="900" dirty="0">
                <a:solidFill>
                  <a:schemeClr val="bg1"/>
                </a:solidFill>
              </a:rPr>
              <a:t>A la vue du nombre de messages légitimes constant, </a:t>
            </a:r>
            <a:r>
              <a:rPr lang="fr-FR" sz="900" b="1" dirty="0">
                <a:solidFill>
                  <a:schemeClr val="bg1"/>
                </a:solidFill>
              </a:rPr>
              <a:t>aucune menace </a:t>
            </a:r>
            <a:r>
              <a:rPr lang="fr-FR" sz="900" dirty="0">
                <a:solidFill>
                  <a:schemeClr val="bg1"/>
                </a:solidFill>
              </a:rPr>
              <a:t>ne semble être passée entre les mailles du filet.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A6DB7A9-AB99-489C-BD11-40772F82E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12" y="1079607"/>
            <a:ext cx="3920846" cy="1725923"/>
          </a:xfrm>
          <a:prstGeom prst="rect">
            <a:avLst/>
          </a:prstGeom>
        </p:spPr>
      </p:pic>
      <p:sp>
        <p:nvSpPr>
          <p:cNvPr id="47" name="Rounded Rectangle 20">
            <a:extLst>
              <a:ext uri="{FF2B5EF4-FFF2-40B4-BE49-F238E27FC236}">
                <a16:creationId xmlns:a16="http://schemas.microsoft.com/office/drawing/2014/main" id="{77A7041D-8135-4D54-99A3-16D4DB091DA3}"/>
              </a:ext>
            </a:extLst>
          </p:cNvPr>
          <p:cNvSpPr/>
          <p:nvPr/>
        </p:nvSpPr>
        <p:spPr>
          <a:xfrm>
            <a:off x="5942102" y="641106"/>
            <a:ext cx="2818193" cy="29422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Cumul du nombre d’incidents critiques et majeurs sur l’année</a:t>
            </a:r>
          </a:p>
        </p:txBody>
      </p:sp>
      <p:sp>
        <p:nvSpPr>
          <p:cNvPr id="48" name="Rounded Rectangle 9">
            <a:extLst>
              <a:ext uri="{FF2B5EF4-FFF2-40B4-BE49-F238E27FC236}">
                <a16:creationId xmlns:a16="http://schemas.microsoft.com/office/drawing/2014/main" id="{B4CFC948-7C9C-46FC-BC58-76B91A01E980}"/>
              </a:ext>
            </a:extLst>
          </p:cNvPr>
          <p:cNvSpPr/>
          <p:nvPr/>
        </p:nvSpPr>
        <p:spPr>
          <a:xfrm>
            <a:off x="5884315" y="912671"/>
            <a:ext cx="4248472" cy="2728688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r>
              <a:rPr lang="fr-FR" sz="900" b="1" dirty="0">
                <a:solidFill>
                  <a:schemeClr val="bg1"/>
                </a:solidFill>
              </a:rPr>
              <a:t>0 incident critique </a:t>
            </a:r>
            <a:r>
              <a:rPr lang="fr-FR" sz="900" dirty="0">
                <a:solidFill>
                  <a:schemeClr val="bg1"/>
                </a:solidFill>
              </a:rPr>
              <a:t>ce mois-ci. 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731E22F3-33D6-4551-ADF6-94A2FD969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996" y="1036278"/>
            <a:ext cx="4032438" cy="1734417"/>
          </a:xfrm>
          <a:prstGeom prst="rect">
            <a:avLst/>
          </a:prstGeom>
        </p:spPr>
      </p:pic>
      <p:sp>
        <p:nvSpPr>
          <p:cNvPr id="50" name="Rounded Rectangle 20">
            <a:extLst>
              <a:ext uri="{FF2B5EF4-FFF2-40B4-BE49-F238E27FC236}">
                <a16:creationId xmlns:a16="http://schemas.microsoft.com/office/drawing/2014/main" id="{92216EF3-2A84-4D3F-A0AA-EBFBB7CBF975}"/>
              </a:ext>
            </a:extLst>
          </p:cNvPr>
          <p:cNvSpPr/>
          <p:nvPr/>
        </p:nvSpPr>
        <p:spPr>
          <a:xfrm>
            <a:off x="6704752" y="3723369"/>
            <a:ext cx="3269336" cy="29422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Nombre d’alertes sur les comportements suspects</a:t>
            </a:r>
          </a:p>
        </p:txBody>
      </p:sp>
      <p:sp>
        <p:nvSpPr>
          <p:cNvPr id="51" name="Rounded Rectangle 9">
            <a:extLst>
              <a:ext uri="{FF2B5EF4-FFF2-40B4-BE49-F238E27FC236}">
                <a16:creationId xmlns:a16="http://schemas.microsoft.com/office/drawing/2014/main" id="{13344B48-B69F-415E-A345-AA750DCBEFA3}"/>
              </a:ext>
            </a:extLst>
          </p:cNvPr>
          <p:cNvSpPr/>
          <p:nvPr/>
        </p:nvSpPr>
        <p:spPr>
          <a:xfrm>
            <a:off x="6646964" y="3986224"/>
            <a:ext cx="4248472" cy="2683556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r>
              <a:rPr lang="fr-FR" sz="700" i="1" dirty="0">
                <a:solidFill>
                  <a:schemeClr val="bg1"/>
                </a:solidFill>
              </a:rPr>
              <a:t>Notre plateforme de détection et de réponse sur les comportements suspects (Varonis) analyse chaque événement sur nos données et notre sécurité périmétrique</a:t>
            </a:r>
            <a:r>
              <a:rPr lang="fr-FR" sz="900" i="1" dirty="0">
                <a:solidFill>
                  <a:schemeClr val="bg1"/>
                </a:solidFill>
              </a:rPr>
              <a:t>.</a:t>
            </a:r>
          </a:p>
          <a:p>
            <a:endParaRPr lang="fr-FR" sz="900" b="1" dirty="0">
              <a:solidFill>
                <a:schemeClr val="bg1"/>
              </a:solidFill>
            </a:endParaRPr>
          </a:p>
          <a:p>
            <a:r>
              <a:rPr lang="fr-FR" sz="900" dirty="0">
                <a:solidFill>
                  <a:schemeClr val="bg1"/>
                </a:solidFill>
              </a:rPr>
              <a:t>Nous avons détecté </a:t>
            </a:r>
            <a:r>
              <a:rPr lang="fr-FR" sz="900" b="1" dirty="0">
                <a:solidFill>
                  <a:schemeClr val="bg1"/>
                </a:solidFill>
              </a:rPr>
              <a:t>0 alertes suspectes</a:t>
            </a:r>
            <a:r>
              <a:rPr lang="fr-FR" sz="900" dirty="0">
                <a:solidFill>
                  <a:schemeClr val="bg1"/>
                </a:solidFill>
              </a:rPr>
              <a:t>.</a:t>
            </a:r>
          </a:p>
          <a:p>
            <a:r>
              <a:rPr lang="fr-FR" sz="900" dirty="0">
                <a:solidFill>
                  <a:schemeClr val="bg1"/>
                </a:solidFill>
              </a:rPr>
              <a:t>Il est à noter que le nombre d’alertes est redescendu suite aux modifications sur l’annuaire interne et les ajustements faits sur notre module de détection.</a:t>
            </a:r>
          </a:p>
          <a:p>
            <a:endParaRPr lang="fr-FR" sz="900" dirty="0">
              <a:solidFill>
                <a:schemeClr val="bg1"/>
              </a:solidFill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51E6214D-B4DD-4700-9AF1-761CEF7D6D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80" y="4035532"/>
            <a:ext cx="3960440" cy="17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8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9">
            <a:extLst>
              <a:ext uri="{FF2B5EF4-FFF2-40B4-BE49-F238E27FC236}">
                <a16:creationId xmlns:a16="http://schemas.microsoft.com/office/drawing/2014/main" id="{941664D1-C2DF-48BA-9F0A-833B2E888BA7}"/>
              </a:ext>
            </a:extLst>
          </p:cNvPr>
          <p:cNvSpPr/>
          <p:nvPr/>
        </p:nvSpPr>
        <p:spPr>
          <a:xfrm>
            <a:off x="21608" y="5546192"/>
            <a:ext cx="4248472" cy="1311808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800" dirty="0">
              <a:solidFill>
                <a:schemeClr val="bg1"/>
              </a:solidFill>
              <a:latin typeface="+mj-lt"/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Rounded Rectangle 20">
            <a:extLst>
              <a:ext uri="{FF2B5EF4-FFF2-40B4-BE49-F238E27FC236}">
                <a16:creationId xmlns:a16="http://schemas.microsoft.com/office/drawing/2014/main" id="{F6AAE6C5-6796-42F8-9787-FC0EB0AACE6A}"/>
              </a:ext>
            </a:extLst>
          </p:cNvPr>
          <p:cNvSpPr/>
          <p:nvPr/>
        </p:nvSpPr>
        <p:spPr>
          <a:xfrm>
            <a:off x="11312520" y="127851"/>
            <a:ext cx="256767" cy="195166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C1A6BFCE-D162-4BF8-91D2-C90F4C18F9BC}"/>
              </a:ext>
            </a:extLst>
          </p:cNvPr>
          <p:cNvSpPr txBox="1">
            <a:spLocks/>
          </p:cNvSpPr>
          <p:nvPr/>
        </p:nvSpPr>
        <p:spPr>
          <a:xfrm>
            <a:off x="11635570" y="178408"/>
            <a:ext cx="293757" cy="139824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OK</a:t>
            </a:r>
          </a:p>
        </p:txBody>
      </p:sp>
      <p:sp>
        <p:nvSpPr>
          <p:cNvPr id="32" name="Rounded Rectangle 20">
            <a:extLst>
              <a:ext uri="{FF2B5EF4-FFF2-40B4-BE49-F238E27FC236}">
                <a16:creationId xmlns:a16="http://schemas.microsoft.com/office/drawing/2014/main" id="{AF6DBFD6-86CC-4C60-9F29-619865F29A3F}"/>
              </a:ext>
            </a:extLst>
          </p:cNvPr>
          <p:cNvSpPr/>
          <p:nvPr/>
        </p:nvSpPr>
        <p:spPr>
          <a:xfrm>
            <a:off x="11310304" y="451738"/>
            <a:ext cx="256767" cy="195166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15B98236-8910-417F-A6C7-AE36FEA96BF8}"/>
              </a:ext>
            </a:extLst>
          </p:cNvPr>
          <p:cNvSpPr txBox="1">
            <a:spLocks/>
          </p:cNvSpPr>
          <p:nvPr/>
        </p:nvSpPr>
        <p:spPr>
          <a:xfrm>
            <a:off x="11633354" y="502295"/>
            <a:ext cx="558646" cy="15439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Attention</a:t>
            </a:r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B0BFEDBF-0903-4A4F-BE4F-5C9F82DAE616}"/>
              </a:ext>
            </a:extLst>
          </p:cNvPr>
          <p:cNvSpPr txBox="1">
            <a:spLocks/>
          </p:cNvSpPr>
          <p:nvPr/>
        </p:nvSpPr>
        <p:spPr>
          <a:xfrm>
            <a:off x="11633354" y="863235"/>
            <a:ext cx="558646" cy="15439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KO</a:t>
            </a:r>
          </a:p>
        </p:txBody>
      </p:sp>
      <p:sp>
        <p:nvSpPr>
          <p:cNvPr id="36" name="Espace réservé du texte 5">
            <a:extLst>
              <a:ext uri="{FF2B5EF4-FFF2-40B4-BE49-F238E27FC236}">
                <a16:creationId xmlns:a16="http://schemas.microsoft.com/office/drawing/2014/main" id="{9A2053F8-8847-4868-B66A-828F41387AC7}"/>
              </a:ext>
            </a:extLst>
          </p:cNvPr>
          <p:cNvSpPr txBox="1">
            <a:spLocks/>
          </p:cNvSpPr>
          <p:nvPr/>
        </p:nvSpPr>
        <p:spPr>
          <a:xfrm>
            <a:off x="10405136" y="133782"/>
            <a:ext cx="798195" cy="279452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50000"/>
              <a:buFontTx/>
              <a:buBlip>
                <a:blip r:embed="rId4"/>
              </a:buBlip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0000"/>
              <a:buFontTx/>
              <a:buBlip>
                <a:blip r:embed="rId5"/>
              </a:buBlip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144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800" b="0" dirty="0"/>
              <a:t>Statut dans la barre de titre :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807EA991-4AC5-4FEF-8534-8B28486B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67368"/>
            <a:ext cx="10334625" cy="492443"/>
          </a:xfrm>
        </p:spPr>
        <p:txBody>
          <a:bodyPr/>
          <a:lstStyle/>
          <a:p>
            <a:r>
              <a:rPr lang="fr-FR" sz="3200" dirty="0"/>
              <a:t>Indicateurs lot 2 </a:t>
            </a:r>
            <a:r>
              <a:rPr lang="fr-FR" sz="1200" dirty="0"/>
              <a:t>(identité &amp; gestion des accès + sécurité des données) </a:t>
            </a:r>
            <a:endParaRPr lang="fr-FR" sz="3200" dirty="0"/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120482F2-5721-4137-990C-671A23DD55FD}"/>
              </a:ext>
            </a:extLst>
          </p:cNvPr>
          <p:cNvSpPr/>
          <p:nvPr/>
        </p:nvSpPr>
        <p:spPr>
          <a:xfrm>
            <a:off x="7009802" y="3709606"/>
            <a:ext cx="3398595" cy="29422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Statut de la validation sécurité des projets </a:t>
            </a: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0B68006E-003F-4657-BFF0-09741D32B7DD}"/>
              </a:ext>
            </a:extLst>
          </p:cNvPr>
          <p:cNvSpPr/>
          <p:nvPr/>
        </p:nvSpPr>
        <p:spPr>
          <a:xfrm>
            <a:off x="6952015" y="3972462"/>
            <a:ext cx="4248472" cy="2697318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900" dirty="0">
              <a:solidFill>
                <a:schemeClr val="bg1"/>
              </a:solidFill>
              <a:latin typeface="+mj-lt"/>
            </a:endParaRPr>
          </a:p>
          <a:p>
            <a:r>
              <a:rPr lang="fr-FR" sz="900" dirty="0">
                <a:solidFill>
                  <a:schemeClr val="bg1"/>
                </a:solidFill>
              </a:rPr>
              <a:t>102 projets validés,</a:t>
            </a:r>
            <a:r>
              <a:rPr lang="fr-FR" sz="900" b="1" dirty="0">
                <a:solidFill>
                  <a:schemeClr val="bg1"/>
                </a:solidFill>
              </a:rPr>
              <a:t> aucun projet n’a été définitivement rejeté</a:t>
            </a:r>
            <a:endParaRPr lang="fr-FR" sz="900" dirty="0">
              <a:solidFill>
                <a:schemeClr val="bg1"/>
              </a:solidFill>
            </a:endParaRPr>
          </a:p>
          <a:p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7941F57-01BF-41D2-8A7C-C73AB3D3C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119" y="4104732"/>
            <a:ext cx="3712425" cy="1766897"/>
          </a:xfrm>
          <a:prstGeom prst="rect">
            <a:avLst/>
          </a:prstGeom>
        </p:spPr>
      </p:pic>
      <p:sp>
        <p:nvSpPr>
          <p:cNvPr id="40" name="Rounded Rectangle 20">
            <a:extLst>
              <a:ext uri="{FF2B5EF4-FFF2-40B4-BE49-F238E27FC236}">
                <a16:creationId xmlns:a16="http://schemas.microsoft.com/office/drawing/2014/main" id="{6E9D7268-F550-4D3A-B98C-9D182C2357EA}"/>
              </a:ext>
            </a:extLst>
          </p:cNvPr>
          <p:cNvSpPr/>
          <p:nvPr/>
        </p:nvSpPr>
        <p:spPr>
          <a:xfrm>
            <a:off x="1358055" y="3663766"/>
            <a:ext cx="2993070" cy="294225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900" b="1" dirty="0">
                <a:solidFill>
                  <a:schemeClr val="bg1"/>
                </a:solidFill>
                <a:latin typeface="+mj-lt"/>
              </a:rPr>
              <a:t>Suivi du nombre de failles des sites Internet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DD38D1B6-5357-4082-8248-F6A8B189575A}"/>
              </a:ext>
            </a:extLst>
          </p:cNvPr>
          <p:cNvSpPr/>
          <p:nvPr/>
        </p:nvSpPr>
        <p:spPr>
          <a:xfrm>
            <a:off x="1300268" y="3926621"/>
            <a:ext cx="4248472" cy="2728689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endParaRPr lang="fr-FR" sz="1000" dirty="0">
              <a:solidFill>
                <a:schemeClr val="bg1"/>
              </a:solidFill>
              <a:latin typeface="+mj-lt"/>
            </a:endParaRPr>
          </a:p>
          <a:p>
            <a:r>
              <a:rPr lang="fr-FR" sz="900" dirty="0">
                <a:solidFill>
                  <a:schemeClr val="bg1"/>
                </a:solidFill>
              </a:rPr>
              <a:t>Nous sommes passés de 12 à </a:t>
            </a:r>
            <a:r>
              <a:rPr lang="fr-FR" sz="900" b="1" dirty="0">
                <a:solidFill>
                  <a:schemeClr val="bg1"/>
                </a:solidFill>
              </a:rPr>
              <a:t>11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b="1" dirty="0">
                <a:solidFill>
                  <a:schemeClr val="bg1"/>
                </a:solidFill>
              </a:rPr>
              <a:t>failles N2 </a:t>
            </a:r>
            <a:r>
              <a:rPr lang="fr-FR" sz="900" dirty="0">
                <a:solidFill>
                  <a:schemeClr val="bg1"/>
                </a:solidFill>
              </a:rPr>
              <a:t>(un nouveau module a inséré quelques failles).</a:t>
            </a:r>
          </a:p>
          <a:p>
            <a:endParaRPr lang="fr-FR" sz="9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sz="10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fr-FR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Rounded Rectangle 20">
            <a:extLst>
              <a:ext uri="{FF2B5EF4-FFF2-40B4-BE49-F238E27FC236}">
                <a16:creationId xmlns:a16="http://schemas.microsoft.com/office/drawing/2014/main" id="{E440F2C9-A393-46A9-AE2C-5C0E1219040B}"/>
              </a:ext>
            </a:extLst>
          </p:cNvPr>
          <p:cNvSpPr/>
          <p:nvPr/>
        </p:nvSpPr>
        <p:spPr>
          <a:xfrm>
            <a:off x="4040503" y="559811"/>
            <a:ext cx="4190685" cy="372778"/>
          </a:xfrm>
          <a:prstGeom prst="roundRect">
            <a:avLst>
              <a:gd name="adj" fmla="val 0"/>
            </a:avLst>
          </a:prstGeom>
          <a:solidFill>
            <a:srgbClr val="00B05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1000" b="1" dirty="0">
                <a:solidFill>
                  <a:schemeClr val="bg1"/>
                </a:solidFill>
                <a:latin typeface="+mj-lt"/>
              </a:rPr>
              <a:t>Nombre de comptes collaborateurs Windows avec inactivité &gt; 45j</a:t>
            </a:r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C85415D7-10B0-43E1-B123-E4F6D8BA49F1}"/>
              </a:ext>
            </a:extLst>
          </p:cNvPr>
          <p:cNvSpPr/>
          <p:nvPr/>
        </p:nvSpPr>
        <p:spPr>
          <a:xfrm>
            <a:off x="3982716" y="901218"/>
            <a:ext cx="4248472" cy="2690557"/>
          </a:xfrm>
          <a:prstGeom prst="roundRect">
            <a:avLst>
              <a:gd name="adj" fmla="val 4372"/>
            </a:avLst>
          </a:prstGeom>
          <a:solidFill>
            <a:srgbClr val="64C4DB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  <a:p>
            <a:endParaRPr lang="fr-FR" sz="800" dirty="0">
              <a:solidFill>
                <a:schemeClr val="bg1"/>
              </a:solidFill>
            </a:endParaRPr>
          </a:p>
          <a:p>
            <a:endParaRPr lang="fr-FR" sz="800" dirty="0">
              <a:solidFill>
                <a:schemeClr val="bg1"/>
              </a:solidFill>
            </a:endParaRPr>
          </a:p>
          <a:p>
            <a:r>
              <a:rPr lang="fr-FR" sz="800" dirty="0">
                <a:solidFill>
                  <a:schemeClr val="bg1"/>
                </a:solidFill>
              </a:rPr>
              <a:t>Il semble que beaucoup de comptes ont cessé d’être actifs pendant la période de décembre. </a:t>
            </a:r>
            <a:r>
              <a:rPr lang="fr-FR" sz="800" b="1" dirty="0">
                <a:solidFill>
                  <a:schemeClr val="bg1"/>
                </a:solidFill>
              </a:rPr>
              <a:t>Il n’y a pas d’alertes particulières</a:t>
            </a:r>
            <a:r>
              <a:rPr lang="fr-FR" sz="800" dirty="0">
                <a:solidFill>
                  <a:schemeClr val="bg1"/>
                </a:solidFill>
              </a:rPr>
              <a:t>, nous avons demandé aux RHs de nous valider les comptes pouvant être véritables supprimés.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C9C1DA77-43C2-44CD-B623-8145D6C54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784" y="969437"/>
            <a:ext cx="3960440" cy="182517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87A2BF6F-B218-4AF9-AD10-E14F1D78F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80" y="4067406"/>
            <a:ext cx="4032448" cy="18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0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APRIL">
  <a:themeElements>
    <a:clrScheme name="APRIL 2021_Colors">
      <a:dk1>
        <a:srgbClr val="003C61"/>
      </a:dk1>
      <a:lt1>
        <a:sysClr val="window" lastClr="FFFFFF"/>
      </a:lt1>
      <a:dk2>
        <a:srgbClr val="3EAAC4"/>
      </a:dk2>
      <a:lt2>
        <a:srgbClr val="F1F1F1"/>
      </a:lt2>
      <a:accent1>
        <a:srgbClr val="F8AA36"/>
      </a:accent1>
      <a:accent2>
        <a:srgbClr val="639E30"/>
      </a:accent2>
      <a:accent3>
        <a:srgbClr val="D7478F"/>
      </a:accent3>
      <a:accent4>
        <a:srgbClr val="ADD04E"/>
      </a:accent4>
      <a:accent5>
        <a:srgbClr val="D02E41"/>
      </a:accent5>
      <a:accent6>
        <a:srgbClr val="722483"/>
      </a:accent6>
      <a:hlink>
        <a:srgbClr val="003C61"/>
      </a:hlink>
      <a:folHlink>
        <a:srgbClr val="003C61"/>
      </a:folHlink>
    </a:clrScheme>
    <a:fontScheme name="APRIL 2021_Font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0" rIns="36000" bIns="0" rtlCol="0">
        <a:spAutoFit/>
      </a:bodyPr>
      <a:lstStyle>
        <a:defPPr algn="r">
          <a:defRPr sz="130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RIL 2021 Modèle 16x9 v1a.potx" id="{B350D329-656E-46A0-9DD2-DA8FA175C674}" vid="{EDFC3418-1DC8-479C-8B73-F5A167C0679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9F0332EAB404EA80CCCF3F19BF936" ma:contentTypeVersion="13" ma:contentTypeDescription="Crée un document." ma:contentTypeScope="" ma:versionID="fe34a54597b1217c4facfb96e3db600f">
  <xsd:schema xmlns:xsd="http://www.w3.org/2001/XMLSchema" xmlns:xs="http://www.w3.org/2001/XMLSchema" xmlns:p="http://schemas.microsoft.com/office/2006/metadata/properties" xmlns:ns1="http://schemas.microsoft.com/sharepoint/v3" xmlns:ns3="b4dc9753-cf50-4711-a959-24a00617983c" targetNamespace="http://schemas.microsoft.com/office/2006/metadata/properties" ma:root="true" ma:fieldsID="12c81290236602fdb5ce816aa0b8b949" ns1:_="" ns3:_="">
    <xsd:import namespace="http://schemas.microsoft.com/sharepoint/v3"/>
    <xsd:import namespace="b4dc9753-cf50-4711-a959-24a0061798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dc9753-cf50-4711-a959-24a006179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1A70D8-A710-4B3C-9BEC-02861CE958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4dc9753-cf50-4711-a959-24a0061798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44BAB1-0FFC-4BE9-A1C9-2A93A9082C2F}">
  <ds:schemaRefs>
    <ds:schemaRef ds:uri="http://purl.org/dc/elements/1.1/"/>
    <ds:schemaRef ds:uri="http://schemas.microsoft.com/office/2006/metadata/properties"/>
    <ds:schemaRef ds:uri="b4dc9753-cf50-4711-a959-24a00617983c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18E193-4C6B-4CFD-AC32-1E81BA16EE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april_2021_modele_16x9_fr</Template>
  <TotalTime>6933</TotalTime>
  <Words>861</Words>
  <Application>Microsoft Office PowerPoint</Application>
  <PresentationFormat>Grand écran</PresentationFormat>
  <Paragraphs>277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Poppins</vt:lpstr>
      <vt:lpstr>Calibri</vt:lpstr>
      <vt:lpstr>Arial</vt:lpstr>
      <vt:lpstr>Poppins SemiBold</vt:lpstr>
      <vt:lpstr>APRIL</vt:lpstr>
      <vt:lpstr>Tableau de Bord SSI</vt:lpstr>
      <vt:lpstr>SOMMAIRE</vt:lpstr>
      <vt:lpstr>Présentation PowerPoint</vt:lpstr>
      <vt:lpstr>Synthèse</vt:lpstr>
      <vt:lpstr>Météo</vt:lpstr>
      <vt:lpstr>Présentation PowerPoint</vt:lpstr>
      <vt:lpstr>Sensibilisation sécurité</vt:lpstr>
      <vt:lpstr>Indicateurs lot 1 (sécurité de l’infrastructure + détection &amp; gestion des crises de sécurité)</vt:lpstr>
      <vt:lpstr>Indicateurs lot 2 (identité &amp; gestion des accès + sécurité des données) </vt:lpstr>
    </vt:vector>
  </TitlesOfParts>
  <Company>APRIL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ZANNETTINI Francois Louis</dc:creator>
  <cp:lastModifiedBy>ZANNETTINI Francois Louis</cp:lastModifiedBy>
  <cp:revision>351</cp:revision>
  <dcterms:created xsi:type="dcterms:W3CDTF">2021-03-19T15:06:21Z</dcterms:created>
  <dcterms:modified xsi:type="dcterms:W3CDTF">2023-11-28T16:32:26Z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0x01010019D9F0332EAB404EA80CCCF3F19BF936</vt:lpwstr>
  </property>
</Properties>
</file>